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emf" ContentType="image/x-emf"/>
  <Default Extension="png" ContentType="image/p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04" r:id="rId2"/>
    <p:sldId id="305" r:id="rId3"/>
    <p:sldId id="257" r:id="rId4"/>
    <p:sldId id="303" r:id="rId5"/>
    <p:sldId id="307" r:id="rId6"/>
    <p:sldId id="310" r:id="rId7"/>
    <p:sldId id="294" r:id="rId8"/>
    <p:sldId id="295" r:id="rId9"/>
    <p:sldId id="296" r:id="rId10"/>
    <p:sldId id="297" r:id="rId11"/>
    <p:sldId id="298" r:id="rId12"/>
    <p:sldId id="299" r:id="rId13"/>
    <p:sldId id="309" r:id="rId14"/>
    <p:sldId id="313" r:id="rId15"/>
    <p:sldId id="308" r:id="rId16"/>
    <p:sldId id="300" r:id="rId17"/>
    <p:sldId id="302" r:id="rId18"/>
    <p:sldId id="277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2888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BF27F-C2D0-344E-9A2A-BBD113CAD26D}" type="datetimeFigureOut">
              <a:rPr lang="en-US" smtClean="0"/>
              <a:t>6/10/13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5E7C-9940-CA46-B25E-7DCE6535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0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4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6/10/13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3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6/10/13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7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9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02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 smtClean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6419" y="646587"/>
            <a:ext cx="6125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elvetica"/>
                <a:cs typeface="Helvetica"/>
              </a:rPr>
              <a:t>OXYGEN </a:t>
            </a:r>
            <a:r>
              <a:rPr lang="en-US" sz="4800" b="1" dirty="0" smtClean="0">
                <a:solidFill>
                  <a:srgbClr val="FF0000"/>
                </a:solidFill>
                <a:latin typeface="Helvetica"/>
                <a:cs typeface="Helvetica"/>
              </a:rPr>
              <a:t>ISOTOPES</a:t>
            </a:r>
            <a:endParaRPr lang="en-US" sz="48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4116" y="5683664"/>
            <a:ext cx="3327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"/>
                <a:cs typeface="Helvetica"/>
              </a:rPr>
              <a:t>B.C. Schreiber</a:t>
            </a:r>
          </a:p>
          <a:p>
            <a:pPr algn="ctr"/>
            <a:r>
              <a:rPr lang="en-US" b="1" dirty="0" smtClean="0"/>
              <a:t>U. Washington</a:t>
            </a:r>
          </a:p>
          <a:p>
            <a:pPr algn="ctr"/>
            <a:r>
              <a:rPr lang="en-US" b="1" dirty="0" smtClean="0"/>
              <a:t>Dept. Earth &amp; Space Science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438400"/>
            <a:ext cx="5738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Helvetica"/>
                <a:cs typeface="Helvetica"/>
              </a:rPr>
              <a:t>To  be used only 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for scholarly purposes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cs typeface="Helvetica"/>
              </a:rPr>
              <a:t>,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consistent with “fair use” as prescribed in the U.S </a:t>
            </a:r>
          </a:p>
        </p:txBody>
      </p:sp>
    </p:spTree>
    <p:extLst>
      <p:ext uri="{BB962C8B-B14F-4D97-AF65-F5344CB8AC3E}">
        <p14:creationId xmlns:p14="http://schemas.microsoft.com/office/powerpoint/2010/main" val="265951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57200" y="5457290"/>
            <a:ext cx="45735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a typeface="ＭＳ Ｐゴシック" charset="0"/>
                <a:cs typeface="+mn-cs"/>
              </a:rPr>
              <a:t>Where </a:t>
            </a:r>
            <a:r>
              <a:rPr lang="en-US" b="1" dirty="0" err="1">
                <a:ea typeface="ＭＳ Ｐゴシック" charset="0"/>
                <a:cs typeface="+mn-cs"/>
              </a:rPr>
              <a:t>R</a:t>
            </a:r>
            <a:r>
              <a:rPr lang="en-US" b="1" baseline="-25000" dirty="0" err="1">
                <a:ea typeface="ＭＳ Ｐゴシック" charset="0"/>
                <a:cs typeface="+mn-cs"/>
              </a:rPr>
              <a:t>vapor</a:t>
            </a:r>
            <a:r>
              <a:rPr lang="en-US" b="1" dirty="0">
                <a:ea typeface="ＭＳ Ｐゴシック" charset="0"/>
                <a:cs typeface="+mn-cs"/>
              </a:rPr>
              <a:t> / R </a:t>
            </a:r>
            <a:r>
              <a:rPr lang="en-US" b="1" baseline="-25000" dirty="0">
                <a:ea typeface="ＭＳ Ｐゴシック" charset="0"/>
                <a:cs typeface="+mn-cs"/>
              </a:rPr>
              <a:t>liquid</a:t>
            </a:r>
            <a:r>
              <a:rPr lang="en-US" b="1" dirty="0">
                <a:ea typeface="ＭＳ Ｐゴシック" charset="0"/>
                <a:cs typeface="+mn-cs"/>
              </a:rPr>
              <a:t> = f </a:t>
            </a:r>
            <a:r>
              <a:rPr lang="en-US" b="1" baseline="30000" dirty="0">
                <a:ea typeface="ＭＳ Ｐゴシック" charset="0"/>
                <a:cs typeface="+mn-cs"/>
              </a:rPr>
              <a:t>(</a:t>
            </a:r>
            <a:r>
              <a:rPr lang="en-US" baseline="30000" dirty="0">
                <a:ea typeface="ＭＳ Ｐゴシック" charset="0"/>
                <a:cs typeface="Times New Roman" charset="0"/>
                <a:sym typeface="Symbol" charset="0"/>
              </a:rPr>
              <a:t></a:t>
            </a:r>
            <a:r>
              <a:rPr lang="en-US" b="1" baseline="30000" dirty="0">
                <a:ea typeface="ＭＳ Ｐゴシック" charset="0"/>
                <a:cs typeface="+mn-cs"/>
              </a:rPr>
              <a:t>-1)</a:t>
            </a:r>
            <a:r>
              <a:rPr lang="en-US" b="1" dirty="0">
                <a:ea typeface="ＭＳ Ｐゴシック" charset="0"/>
                <a:cs typeface="+mn-cs"/>
              </a:rPr>
              <a:t>           </a:t>
            </a:r>
          </a:p>
          <a:p>
            <a:pPr>
              <a:defRPr/>
            </a:pPr>
            <a:endParaRPr lang="en-US" b="1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b="1" dirty="0">
                <a:ea typeface="ＭＳ Ｐゴシック" charset="0"/>
                <a:cs typeface="+mn-cs"/>
              </a:rPr>
              <a:t>where f = fraction of residual vapor</a:t>
            </a:r>
          </a:p>
          <a:p>
            <a:pPr>
              <a:defRPr/>
            </a:pPr>
            <a:r>
              <a:rPr lang="en-US" b="1" dirty="0">
                <a:ea typeface="ＭＳ Ｐゴシック" charset="0"/>
                <a:cs typeface="+mn-cs"/>
              </a:rPr>
              <a:t>          </a:t>
            </a:r>
            <a:r>
              <a:rPr lang="en-US" dirty="0">
                <a:ea typeface="ＭＳ Ｐゴシック" charset="0"/>
                <a:cs typeface="Times New Roman" charset="0"/>
                <a:sym typeface="Symbol" charset="0"/>
              </a:rPr>
              <a:t></a:t>
            </a:r>
            <a:r>
              <a:rPr lang="en-US" b="1" dirty="0">
                <a:ea typeface="ＭＳ Ｐゴシック" charset="0"/>
                <a:cs typeface="+mn-cs"/>
              </a:rPr>
              <a:t>  = </a:t>
            </a:r>
            <a:r>
              <a:rPr lang="en-US" b="1" dirty="0" err="1">
                <a:ea typeface="ＭＳ Ｐゴシック" charset="0"/>
                <a:cs typeface="+mn-cs"/>
              </a:rPr>
              <a:t>R</a:t>
            </a:r>
            <a:r>
              <a:rPr lang="en-US" b="1" baseline="-25000" dirty="0" err="1">
                <a:ea typeface="ＭＳ Ｐゴシック" charset="0"/>
                <a:cs typeface="+mn-cs"/>
              </a:rPr>
              <a:t>l</a:t>
            </a:r>
            <a:r>
              <a:rPr lang="en-US" b="1" dirty="0">
                <a:ea typeface="ＭＳ Ｐゴシック" charset="0"/>
                <a:cs typeface="+mn-cs"/>
              </a:rPr>
              <a:t>/</a:t>
            </a:r>
            <a:r>
              <a:rPr lang="en-US" b="1" dirty="0" err="1">
                <a:ea typeface="ＭＳ Ｐゴシック" charset="0"/>
                <a:cs typeface="+mn-cs"/>
              </a:rPr>
              <a:t>R</a:t>
            </a:r>
            <a:r>
              <a:rPr lang="en-US" b="1" baseline="-25000" dirty="0" err="1">
                <a:ea typeface="ＭＳ Ｐゴシック" charset="0"/>
                <a:cs typeface="+mn-cs"/>
              </a:rPr>
              <a:t>v</a:t>
            </a:r>
            <a:endParaRPr lang="en-US" dirty="0">
              <a:ea typeface="ＭＳ Ｐゴシック" charset="0"/>
              <a:cs typeface="+mn-cs"/>
            </a:endParaRPr>
          </a:p>
        </p:txBody>
      </p:sp>
      <p:pic>
        <p:nvPicPr>
          <p:cNvPr id="3" name="Picture 2" descr="Cloud T vs O isoto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27" y="0"/>
            <a:ext cx="4873336" cy="6348845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2819400"/>
            <a:ext cx="558358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latin typeface="Helvetica"/>
                <a:cs typeface="Helvetica"/>
              </a:rPr>
              <a:t>Example: Evaporation – Condensation/</a:t>
            </a:r>
          </a:p>
          <a:p>
            <a:pPr eaLnBrk="1" hangingPunct="1">
              <a:defRPr/>
            </a:pPr>
            <a:r>
              <a:rPr lang="en-US" b="1" dirty="0" smtClean="0">
                <a:latin typeface="Helvetica"/>
                <a:cs typeface="Helvetica"/>
              </a:rPr>
              <a:t>Processes</a:t>
            </a:r>
          </a:p>
          <a:p>
            <a:pPr eaLnBrk="1" hangingPunct="1">
              <a:defRPr/>
            </a:pPr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baseline="30000" dirty="0" smtClean="0">
                <a:latin typeface="Helvetica"/>
                <a:cs typeface="Helvetica"/>
              </a:rPr>
              <a:t>18</a:t>
            </a:r>
            <a:r>
              <a:rPr lang="en-US" b="1" dirty="0" smtClean="0">
                <a:latin typeface="Helvetica"/>
                <a:cs typeface="Helvetica"/>
              </a:rPr>
              <a:t>O in cloud vapor and condensate (rain)</a:t>
            </a:r>
          </a:p>
          <a:p>
            <a:pPr eaLnBrk="1" hangingPunct="1">
              <a:defRPr/>
            </a:pPr>
            <a:r>
              <a:rPr lang="en-US" b="1" dirty="0" smtClean="0">
                <a:latin typeface="Helvetica"/>
                <a:cs typeface="Helvetica"/>
              </a:rPr>
              <a:t>plotted versus the fraction of remaining vapor</a:t>
            </a:r>
          </a:p>
          <a:p>
            <a:pPr eaLnBrk="1" hangingPunct="1">
              <a:defRPr/>
            </a:pPr>
            <a:r>
              <a:rPr lang="en-US" b="1" dirty="0" smtClean="0">
                <a:latin typeface="Helvetica"/>
                <a:cs typeface="Helvetica"/>
              </a:rPr>
              <a:t>for a Raleigh process. The isotopic composition</a:t>
            </a:r>
          </a:p>
          <a:p>
            <a:pPr eaLnBrk="1" hangingPunct="1">
              <a:defRPr/>
            </a:pPr>
            <a:r>
              <a:rPr lang="en-US" b="1" dirty="0" smtClean="0">
                <a:latin typeface="Helvetica"/>
                <a:cs typeface="Helvetica"/>
              </a:rPr>
              <a:t>of the residual vapor is a function of the</a:t>
            </a:r>
          </a:p>
          <a:p>
            <a:pPr eaLnBrk="1" hangingPunct="1">
              <a:defRPr/>
            </a:pPr>
            <a:r>
              <a:rPr lang="en-US" b="1" dirty="0" smtClean="0">
                <a:latin typeface="Helvetica"/>
                <a:cs typeface="Helvetica"/>
              </a:rPr>
              <a:t>fractionation factor between vapor and water</a:t>
            </a:r>
          </a:p>
          <a:p>
            <a:pPr eaLnBrk="1" hangingPunct="1">
              <a:defRPr/>
            </a:pPr>
            <a:r>
              <a:rPr lang="en-US" b="1" dirty="0" smtClean="0">
                <a:latin typeface="Helvetica"/>
                <a:cs typeface="Helvetica"/>
              </a:rPr>
              <a:t>droplets. The drops are rich in </a:t>
            </a:r>
            <a:r>
              <a:rPr lang="en-US" b="1" baseline="30000" dirty="0" smtClean="0">
                <a:latin typeface="Helvetica"/>
                <a:cs typeface="Helvetica"/>
              </a:rPr>
              <a:t>18</a:t>
            </a:r>
            <a:r>
              <a:rPr lang="en-US" b="1" dirty="0" smtClean="0">
                <a:latin typeface="Helvetica"/>
                <a:cs typeface="Helvetica"/>
              </a:rPr>
              <a:t>O so the vapor</a:t>
            </a:r>
          </a:p>
          <a:p>
            <a:pPr eaLnBrk="1" hangingPunct="1">
              <a:defRPr/>
            </a:pPr>
            <a:r>
              <a:rPr lang="en-US" b="1" dirty="0" smtClean="0">
                <a:latin typeface="Helvetica"/>
                <a:cs typeface="Helvetica"/>
              </a:rPr>
              <a:t>is progressively depleted in </a:t>
            </a:r>
            <a:r>
              <a:rPr lang="en-US" b="1" baseline="30000" dirty="0">
                <a:latin typeface="Helvetica"/>
                <a:cs typeface="Helvetica"/>
              </a:rPr>
              <a:t>18</a:t>
            </a:r>
            <a:r>
              <a:rPr lang="en-US" b="1" dirty="0">
                <a:latin typeface="Helvetica"/>
                <a:cs typeface="Helvetica"/>
              </a:rPr>
              <a:t>O </a:t>
            </a:r>
            <a:r>
              <a:rPr lang="en-US" b="1" dirty="0" smtClean="0">
                <a:latin typeface="Helvetica"/>
                <a:cs typeface="Helvetica"/>
              </a:rPr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9850" y="1676400"/>
            <a:ext cx="5092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Any isotope reaction carried out so that products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are isolated immediately from the reactants will show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a characteristic trend in isotopic composition.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9850" y="152400"/>
            <a:ext cx="603642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8000"/>
                </a:solidFill>
                <a:ea typeface="ＭＳ Ｐゴシック" charset="0"/>
                <a:cs typeface="+mn-cs"/>
              </a:rPr>
              <a:t>Raleigh Fractionation  -  </a:t>
            </a:r>
          </a:p>
          <a:p>
            <a:pPr>
              <a:defRPr/>
            </a:pPr>
            <a:r>
              <a:rPr lang="en-US" sz="1600" b="1" dirty="0">
                <a:solidFill>
                  <a:srgbClr val="008000"/>
                </a:solidFill>
                <a:ea typeface="ＭＳ Ｐゴシック" charset="0"/>
              </a:rPr>
              <a:t>C</a:t>
            </a:r>
            <a:r>
              <a:rPr lang="en-US" sz="1600" b="1" dirty="0" smtClean="0">
                <a:solidFill>
                  <a:srgbClr val="008000"/>
                </a:solidFill>
                <a:ea typeface="ＭＳ Ｐゴシック" charset="0"/>
                <a:cs typeface="+mn-cs"/>
              </a:rPr>
              <a:t>ombination </a:t>
            </a: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+mn-cs"/>
              </a:rPr>
              <a:t>of both equilibrium and kinetic isotope effects</a:t>
            </a:r>
          </a:p>
          <a:p>
            <a:pPr>
              <a:defRPr/>
            </a:pP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+mn-cs"/>
              </a:rPr>
              <a:t>Kinetic when water molecules evaporate from sea surface</a:t>
            </a:r>
          </a:p>
          <a:p>
            <a:pPr>
              <a:defRPr/>
            </a:pP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+mn-cs"/>
              </a:rPr>
              <a:t>Equilibrium effect when water molecules condense from</a:t>
            </a:r>
          </a:p>
          <a:p>
            <a:pPr>
              <a:defRPr/>
            </a:pPr>
            <a:r>
              <a:rPr lang="en-US" sz="1600" b="1" dirty="0">
                <a:solidFill>
                  <a:srgbClr val="008000"/>
                </a:solidFill>
                <a:ea typeface="ＭＳ Ｐゴシック" charset="0"/>
                <a:cs typeface="+mn-cs"/>
              </a:rPr>
              <a:t>   vapor to liquid form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725662" y="6005245"/>
            <a:ext cx="30457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ea typeface="ＭＳ Ｐゴシック" charset="0"/>
                <a:cs typeface="+mn-cs"/>
              </a:rPr>
              <a:t>Fractionation increases with</a:t>
            </a:r>
          </a:p>
          <a:p>
            <a:pPr algn="ctr">
              <a:defRPr/>
            </a:pPr>
            <a:r>
              <a:rPr lang="en-US" dirty="0">
                <a:ea typeface="ＭＳ Ｐゴシック" charset="0"/>
                <a:cs typeface="+mn-cs"/>
              </a:rPr>
              <a:t>decreasing temperature</a:t>
            </a:r>
          </a:p>
        </p:txBody>
      </p:sp>
    </p:spTree>
    <p:extLst>
      <p:ext uri="{BB962C8B-B14F-4D97-AF65-F5344CB8AC3E}">
        <p14:creationId xmlns:p14="http://schemas.microsoft.com/office/powerpoint/2010/main" val="313342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85800" y="79375"/>
            <a:ext cx="844522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solidFill>
                  <a:srgbClr val="37302A"/>
                </a:solidFill>
                <a:latin typeface="Helvetica"/>
                <a:cs typeface="Helvetica"/>
              </a:rPr>
              <a:t>Distillation of meteoric water</a:t>
            </a:r>
            <a:r>
              <a:rPr lang="en-US" b="1" dirty="0" smtClean="0">
                <a:latin typeface="Helvetica"/>
                <a:cs typeface="Helvetica"/>
              </a:rPr>
              <a:t> – large </a:t>
            </a:r>
            <a:r>
              <a:rPr lang="en-US" b="1" dirty="0" smtClean="0">
                <a:solidFill>
                  <a:srgbClr val="CC0000"/>
                </a:solidFill>
                <a:latin typeface="Helvetica"/>
                <a:cs typeface="Helvetica"/>
              </a:rPr>
              <a:t>kinetic</a:t>
            </a:r>
            <a:r>
              <a:rPr lang="en-US" b="1" dirty="0" smtClean="0">
                <a:latin typeface="Helvetica"/>
                <a:cs typeface="Helvetica"/>
              </a:rPr>
              <a:t> fractionation between</a:t>
            </a:r>
          </a:p>
          <a:p>
            <a:pPr eaLnBrk="1" hangingPunct="1">
              <a:defRPr/>
            </a:pPr>
            <a:r>
              <a:rPr lang="en-US" b="1" dirty="0" smtClean="0">
                <a:latin typeface="Helvetica"/>
                <a:cs typeface="Helvetica"/>
              </a:rPr>
              <a:t>ocean and vapor. Rain, </a:t>
            </a:r>
            <a:r>
              <a:rPr lang="en-US" b="1" dirty="0" smtClean="0">
                <a:solidFill>
                  <a:srgbClr val="CC0000"/>
                </a:solidFill>
                <a:latin typeface="Helvetica"/>
                <a:cs typeface="Helvetica"/>
              </a:rPr>
              <a:t>forming in clouds, </a:t>
            </a:r>
            <a:r>
              <a:rPr lang="en-US" b="1" dirty="0" smtClean="0">
                <a:solidFill>
                  <a:srgbClr val="37302A"/>
                </a:solidFill>
                <a:latin typeface="Helvetica"/>
                <a:cs typeface="Helvetica"/>
              </a:rPr>
              <a:t>is in equilibrium </a:t>
            </a:r>
            <a:r>
              <a:rPr lang="en-US" b="1" dirty="0" smtClean="0">
                <a:latin typeface="Helvetica"/>
                <a:cs typeface="Helvetica"/>
              </a:rPr>
              <a:t>with vapor</a:t>
            </a:r>
          </a:p>
          <a:p>
            <a:pPr eaLnBrk="1" hangingPunct="1">
              <a:defRPr/>
            </a:pPr>
            <a:r>
              <a:rPr lang="en-US" b="1" dirty="0" smtClean="0">
                <a:latin typeface="Helvetica"/>
                <a:cs typeface="Helvetica"/>
              </a:rPr>
              <a:t>and is heavier that the vapor. Vapor becomes progressively lighter.</a:t>
            </a:r>
          </a:p>
          <a:p>
            <a:pPr eaLnBrk="1" hangingPunct="1">
              <a:defRPr/>
            </a:pPr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dirty="0" err="1" smtClean="0">
                <a:latin typeface="Helvetica"/>
                <a:cs typeface="Helvetica"/>
              </a:rPr>
              <a:t>D</a:t>
            </a:r>
            <a:r>
              <a:rPr lang="en-US" b="1" dirty="0" smtClean="0">
                <a:latin typeface="Helvetica"/>
                <a:cs typeface="Helvetica"/>
              </a:rPr>
              <a:t> and </a:t>
            </a:r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baseline="30000" dirty="0" smtClean="0">
                <a:latin typeface="Helvetica"/>
                <a:cs typeface="Helvetica"/>
              </a:rPr>
              <a:t>18</a:t>
            </a:r>
            <a:r>
              <a:rPr lang="en-US" b="1" dirty="0" smtClean="0">
                <a:latin typeface="Helvetica"/>
                <a:cs typeface="Helvetica"/>
              </a:rPr>
              <a:t>O get lower with distance from source.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82253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CC0000"/>
                </a:solidFill>
                <a:latin typeface="Helvetica"/>
                <a:cs typeface="Helvetica"/>
              </a:rPr>
              <a:t>Water evaporation has a kinetic effect</a:t>
            </a:r>
            <a:r>
              <a:rPr lang="en-US" dirty="0" smtClean="0">
                <a:latin typeface="Helvetica"/>
                <a:cs typeface="Helvetica"/>
              </a:rPr>
              <a:t>. </a:t>
            </a:r>
          </a:p>
          <a:p>
            <a:pPr eaLnBrk="1" hangingPunct="1">
              <a:defRPr/>
            </a:pPr>
            <a:r>
              <a:rPr lang="en-US" dirty="0" smtClean="0">
                <a:latin typeface="Helvetica"/>
                <a:cs typeface="Helvetica"/>
              </a:rPr>
              <a:t>Vapor is lighter than liquid. At 20ºC the difference is 9‰ (see Raleigh plot).</a:t>
            </a:r>
          </a:p>
          <a:p>
            <a:pPr eaLnBrk="1" hangingPunct="1">
              <a:defRPr/>
            </a:pPr>
            <a:r>
              <a:rPr lang="en-US" dirty="0" smtClean="0">
                <a:latin typeface="Helvetica"/>
                <a:cs typeface="Helvetica"/>
              </a:rPr>
              <a:t>Also the energy required for vaporization of H</a:t>
            </a:r>
            <a:r>
              <a:rPr lang="en-US" baseline="-25000" dirty="0" smtClean="0">
                <a:latin typeface="Helvetica"/>
                <a:cs typeface="Helvetica"/>
              </a:rPr>
              <a:t>2</a:t>
            </a:r>
            <a:r>
              <a:rPr lang="en-US" baseline="30000" dirty="0" smtClean="0">
                <a:latin typeface="Helvetica"/>
                <a:cs typeface="Helvetica"/>
              </a:rPr>
              <a:t>18</a:t>
            </a:r>
            <a:r>
              <a:rPr lang="en-US" dirty="0" smtClean="0">
                <a:latin typeface="Helvetica"/>
                <a:cs typeface="Helvetica"/>
              </a:rPr>
              <a:t>O is greater than for H</a:t>
            </a:r>
            <a:r>
              <a:rPr lang="en-US" baseline="-25000" dirty="0" smtClean="0">
                <a:latin typeface="Helvetica"/>
                <a:cs typeface="Helvetica"/>
              </a:rPr>
              <a:t>2</a:t>
            </a:r>
            <a:r>
              <a:rPr lang="en-US" baseline="30000" dirty="0" smtClean="0">
                <a:latin typeface="Helvetica"/>
                <a:cs typeface="Helvetica"/>
              </a:rPr>
              <a:t>16</a:t>
            </a:r>
            <a:r>
              <a:rPr lang="en-US" dirty="0" smtClean="0">
                <a:latin typeface="Helvetica"/>
                <a:cs typeface="Helvetica"/>
              </a:rPr>
              <a:t>O</a:t>
            </a:r>
          </a:p>
        </p:txBody>
      </p:sp>
      <p:pic>
        <p:nvPicPr>
          <p:cNvPr id="35843" name="Picture 7" descr="vaporfractio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525462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04800" y="2667000"/>
            <a:ext cx="32956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charset="0"/>
                <a:cs typeface="+mn-cs"/>
              </a:rPr>
              <a:t>Air masses transported to </a:t>
            </a:r>
          </a:p>
          <a:p>
            <a:pPr>
              <a:defRPr/>
            </a:pPr>
            <a:r>
              <a:rPr lang="en-US">
                <a:ea typeface="ＭＳ Ｐゴシック" charset="0"/>
                <a:cs typeface="+mn-cs"/>
              </a:rPr>
              <a:t>higher latitudes where it is cooler.</a:t>
            </a:r>
          </a:p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ea typeface="ＭＳ Ｐゴシック" charset="0"/>
                <a:cs typeface="+mn-cs"/>
              </a:rPr>
              <a:t>water lost due to rain</a:t>
            </a:r>
          </a:p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ea typeface="ＭＳ Ｐゴシック" charset="0"/>
                <a:cs typeface="+mn-cs"/>
              </a:rPr>
              <a:t>raindrops are rich in </a:t>
            </a:r>
            <a:r>
              <a:rPr lang="en-US" baseline="30000">
                <a:ea typeface="ＭＳ Ｐゴシック" charset="0"/>
                <a:cs typeface="+mn-cs"/>
              </a:rPr>
              <a:t>18</a:t>
            </a:r>
            <a:r>
              <a:rPr lang="en-US">
                <a:ea typeface="ＭＳ Ｐゴシック" charset="0"/>
                <a:cs typeface="+mn-cs"/>
              </a:rPr>
              <a:t>O relative</a:t>
            </a:r>
          </a:p>
          <a:p>
            <a:pPr>
              <a:defRPr/>
            </a:pPr>
            <a:r>
              <a:rPr lang="en-US">
                <a:ea typeface="ＭＳ Ｐゴシック" charset="0"/>
                <a:cs typeface="+mn-cs"/>
              </a:rPr>
              <a:t>to cloud.</a:t>
            </a:r>
          </a:p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ea typeface="ＭＳ Ｐゴシック" charset="0"/>
                <a:cs typeface="+mn-cs"/>
              </a:rPr>
              <a:t>Cloud gets lighter</a:t>
            </a:r>
          </a:p>
        </p:txBody>
      </p:sp>
    </p:spTree>
    <p:extLst>
      <p:ext uri="{BB962C8B-B14F-4D97-AF65-F5344CB8AC3E}">
        <p14:creationId xmlns:p14="http://schemas.microsoft.com/office/powerpoint/2010/main" val="352652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RainDistil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8660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012" y="456173"/>
            <a:ext cx="742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OCEANIC WATER  VAPOR MODIFIED OVER LAND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398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 smtClean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90" y="345211"/>
            <a:ext cx="8809534" cy="6226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94528"/>
            <a:ext cx="426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NASA, Earth Observatory, figure on-line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9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 smtClean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7188" y="1651547"/>
            <a:ext cx="144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5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 smtClean="0">
              <a:latin typeface="Helvetica"/>
              <a:cs typeface="Helvetica"/>
            </a:endParaRPr>
          </a:p>
        </p:txBody>
      </p:sp>
      <p:pic>
        <p:nvPicPr>
          <p:cNvPr id="3" name="Picture 2" descr="% oxygen-tempera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4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242" y="5113121"/>
            <a:ext cx="86384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concentration of </a:t>
            </a:r>
            <a:r>
              <a:rPr lang="en-US" baseline="30000" dirty="0"/>
              <a:t>18</a:t>
            </a:r>
            <a:r>
              <a:rPr lang="en-US" dirty="0"/>
              <a:t>O in precipitation decreases with temperature. </a:t>
            </a:r>
            <a:r>
              <a:rPr lang="en-US" dirty="0" smtClean="0"/>
              <a:t>This graph</a:t>
            </a:r>
          </a:p>
          <a:p>
            <a:r>
              <a:rPr lang="en-US" dirty="0" smtClean="0"/>
              <a:t>shows </a:t>
            </a:r>
            <a:r>
              <a:rPr lang="en-US" dirty="0"/>
              <a:t>the difference in </a:t>
            </a:r>
            <a:r>
              <a:rPr lang="en-US" baseline="30000" dirty="0"/>
              <a:t>18</a:t>
            </a:r>
            <a:r>
              <a:rPr lang="en-US" dirty="0"/>
              <a:t>O concentration in annual </a:t>
            </a:r>
            <a:r>
              <a:rPr lang="en-US" dirty="0" smtClean="0"/>
              <a:t>precipitation </a:t>
            </a:r>
            <a:r>
              <a:rPr lang="en-US" dirty="0"/>
              <a:t>compared to </a:t>
            </a:r>
            <a:r>
              <a:rPr lang="en-US" dirty="0" smtClean="0"/>
              <a:t>the</a:t>
            </a:r>
          </a:p>
          <a:p>
            <a:r>
              <a:rPr lang="en-US" dirty="0" smtClean="0"/>
              <a:t>average </a:t>
            </a:r>
            <a:r>
              <a:rPr lang="en-US" dirty="0"/>
              <a:t>annual temperature at each site</a:t>
            </a:r>
            <a:r>
              <a:rPr lang="en-US" dirty="0" smtClean="0"/>
              <a:t>. The </a:t>
            </a:r>
            <a:r>
              <a:rPr lang="en-US" dirty="0"/>
              <a:t>coldest sites, in locations such </a:t>
            </a:r>
            <a:r>
              <a:rPr lang="en-US" dirty="0" smtClean="0"/>
              <a:t>as</a:t>
            </a:r>
          </a:p>
          <a:p>
            <a:r>
              <a:rPr lang="en-US" dirty="0" smtClean="0"/>
              <a:t>Antarctica </a:t>
            </a:r>
            <a:r>
              <a:rPr lang="en-US" dirty="0"/>
              <a:t>and Greenland</a:t>
            </a:r>
            <a:r>
              <a:rPr lang="en-US" dirty="0" smtClean="0"/>
              <a:t>, </a:t>
            </a:r>
            <a:r>
              <a:rPr lang="en-US" dirty="0"/>
              <a:t>have about 5 percent less </a:t>
            </a:r>
            <a:r>
              <a:rPr lang="en-US" baseline="30000" dirty="0"/>
              <a:t>18</a:t>
            </a:r>
            <a:r>
              <a:rPr lang="en-US" dirty="0"/>
              <a:t>O than ocean water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									    </a:t>
            </a:r>
          </a:p>
          <a:p>
            <a:r>
              <a:rPr lang="en-US" dirty="0"/>
              <a:t>	</a:t>
            </a:r>
            <a:r>
              <a:rPr lang="en-US" dirty="0" smtClean="0"/>
              <a:t>								  (</a:t>
            </a:r>
            <a:r>
              <a:rPr lang="en-US" dirty="0"/>
              <a:t>Graph adapted from </a:t>
            </a:r>
            <a:r>
              <a:rPr lang="en-US" dirty="0" err="1"/>
              <a:t>Jouzel</a:t>
            </a:r>
            <a:r>
              <a:rPr lang="en-US" dirty="0"/>
              <a:t> </a:t>
            </a:r>
            <a:r>
              <a:rPr lang="en-US" i="1" dirty="0"/>
              <a:t>et. al.,</a:t>
            </a:r>
            <a:r>
              <a:rPr lang="en-US" dirty="0"/>
              <a:t> </a:t>
            </a:r>
            <a:r>
              <a:rPr lang="en-US" dirty="0" smtClean="0"/>
              <a:t>1994)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4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d18Od13CPro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7056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8105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37302A"/>
                </a:solidFill>
                <a:ea typeface="ＭＳ Ｐゴシック" charset="0"/>
                <a:cs typeface="+mn-cs"/>
              </a:rPr>
              <a:t>Vertical profiles of </a:t>
            </a:r>
            <a:r>
              <a:rPr lang="en-US" sz="2400" b="1" dirty="0">
                <a:solidFill>
                  <a:srgbClr val="37302A"/>
                </a:solidFill>
                <a:latin typeface="Symbol" charset="0"/>
                <a:ea typeface="ＭＳ Ｐゴシック" charset="0"/>
                <a:cs typeface="+mn-cs"/>
              </a:rPr>
              <a:t>S</a:t>
            </a:r>
            <a:r>
              <a:rPr lang="en-US" sz="2400" b="1" dirty="0">
                <a:solidFill>
                  <a:srgbClr val="37302A"/>
                </a:solidFill>
                <a:ea typeface="ＭＳ Ｐゴシック" charset="0"/>
                <a:cs typeface="+mn-cs"/>
              </a:rPr>
              <a:t>CO</a:t>
            </a:r>
            <a:r>
              <a:rPr lang="en-US" sz="2400" b="1" baseline="-25000" dirty="0">
                <a:solidFill>
                  <a:srgbClr val="37302A"/>
                </a:solidFill>
                <a:ea typeface="ＭＳ Ｐゴシック" charset="0"/>
                <a:cs typeface="+mn-cs"/>
              </a:rPr>
              <a:t>2</a:t>
            </a:r>
            <a:r>
              <a:rPr lang="en-US" sz="2400" b="1" dirty="0">
                <a:solidFill>
                  <a:srgbClr val="37302A"/>
                </a:solidFill>
                <a:ea typeface="ＭＳ Ｐゴシック" charset="0"/>
                <a:cs typeface="+mn-cs"/>
              </a:rPr>
              <a:t>, </a:t>
            </a:r>
            <a:r>
              <a:rPr lang="en-US" sz="2400" b="1" dirty="0">
                <a:solidFill>
                  <a:srgbClr val="37302A"/>
                </a:solidFill>
                <a:latin typeface="Symbol" charset="0"/>
                <a:ea typeface="ＭＳ Ｐゴシック" charset="0"/>
                <a:cs typeface="+mn-cs"/>
              </a:rPr>
              <a:t>d</a:t>
            </a:r>
            <a:r>
              <a:rPr lang="en-US" sz="2400" b="1" baseline="30000" dirty="0">
                <a:solidFill>
                  <a:srgbClr val="37302A"/>
                </a:solidFill>
                <a:ea typeface="ＭＳ Ｐゴシック" charset="0"/>
                <a:cs typeface="+mn-cs"/>
              </a:rPr>
              <a:t>13</a:t>
            </a:r>
            <a:r>
              <a:rPr lang="en-US" sz="2400" b="1" dirty="0">
                <a:solidFill>
                  <a:srgbClr val="37302A"/>
                </a:solidFill>
                <a:ea typeface="ＭＳ Ｐゴシック" charset="0"/>
                <a:cs typeface="+mn-cs"/>
              </a:rPr>
              <a:t>C in DIC, O</a:t>
            </a:r>
            <a:r>
              <a:rPr lang="en-US" sz="2400" b="1" baseline="-25000" dirty="0">
                <a:solidFill>
                  <a:srgbClr val="37302A"/>
                </a:solidFill>
                <a:ea typeface="ＭＳ Ｐゴシック" charset="0"/>
                <a:cs typeface="+mn-cs"/>
              </a:rPr>
              <a:t>2</a:t>
            </a:r>
            <a:r>
              <a:rPr lang="en-US" sz="2400" b="1" dirty="0">
                <a:solidFill>
                  <a:srgbClr val="37302A"/>
                </a:solidFill>
                <a:ea typeface="ＭＳ Ｐゴシック" charset="0"/>
                <a:cs typeface="+mn-cs"/>
              </a:rPr>
              <a:t> and </a:t>
            </a:r>
            <a:r>
              <a:rPr lang="en-US" sz="2400" b="1" dirty="0">
                <a:solidFill>
                  <a:srgbClr val="37302A"/>
                </a:solidFill>
                <a:latin typeface="Symbol" charset="0"/>
                <a:ea typeface="ＭＳ Ｐゴシック" charset="0"/>
                <a:cs typeface="+mn-cs"/>
              </a:rPr>
              <a:t>d</a:t>
            </a:r>
            <a:r>
              <a:rPr lang="en-US" sz="2400" b="1" baseline="30000" dirty="0">
                <a:solidFill>
                  <a:srgbClr val="37302A"/>
                </a:solidFill>
                <a:ea typeface="ＭＳ Ｐゴシック" charset="0"/>
                <a:cs typeface="+mn-cs"/>
              </a:rPr>
              <a:t>18</a:t>
            </a:r>
            <a:r>
              <a:rPr lang="en-US" sz="2400" b="1" dirty="0">
                <a:solidFill>
                  <a:srgbClr val="37302A"/>
                </a:solidFill>
                <a:ea typeface="ＭＳ Ｐゴシック" charset="0"/>
                <a:cs typeface="+mn-cs"/>
              </a:rPr>
              <a:t>O in O</a:t>
            </a:r>
            <a:r>
              <a:rPr lang="en-US" sz="2400" b="1" baseline="-25000" dirty="0">
                <a:solidFill>
                  <a:srgbClr val="37302A"/>
                </a:solidFill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98525" y="6362700"/>
            <a:ext cx="194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charset="0"/>
                <a:cs typeface="+mn-cs"/>
              </a:rPr>
              <a:t>North Atlantic data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7012730" y="3513762"/>
            <a:ext cx="145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in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2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MeteoricWater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924674"/>
            <a:ext cx="6007270" cy="4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143000" y="104775"/>
            <a:ext cx="33842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7302A"/>
                </a:solidFill>
                <a:ea typeface="ＭＳ Ｐゴシック" charset="0"/>
                <a:cs typeface="+mn-cs"/>
              </a:rPr>
              <a:t>Meteoric Water Line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57742" y="1661502"/>
            <a:ext cx="29050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L</a:t>
            </a:r>
            <a:r>
              <a:rPr lang="en-US" smtClean="0">
                <a:ea typeface="ＭＳ Ｐゴシック" charset="0"/>
                <a:cs typeface="+mn-cs"/>
              </a:rPr>
              <a:t>inear </a:t>
            </a:r>
            <a:r>
              <a:rPr lang="en-US" dirty="0">
                <a:ea typeface="ＭＳ Ｐゴシック" charset="0"/>
                <a:cs typeface="+mn-cs"/>
              </a:rPr>
              <a:t>correlation between</a:t>
            </a:r>
          </a:p>
          <a:p>
            <a:pPr>
              <a:defRPr/>
            </a:pPr>
            <a:r>
              <a:rPr lang="en-US" dirty="0" err="1">
                <a:latin typeface="Symbol" charset="0"/>
                <a:ea typeface="ＭＳ Ｐゴシック" charset="0"/>
                <a:cs typeface="+mn-cs"/>
              </a:rPr>
              <a:t>d</a:t>
            </a:r>
            <a:r>
              <a:rPr lang="en-US" dirty="0" err="1">
                <a:ea typeface="ＭＳ Ｐゴシック" charset="0"/>
                <a:cs typeface="+mn-cs"/>
              </a:rPr>
              <a:t>D</a:t>
            </a:r>
            <a:r>
              <a:rPr lang="en-US" dirty="0">
                <a:ea typeface="ＭＳ Ｐゴシック" charset="0"/>
                <a:cs typeface="+mn-cs"/>
              </a:rPr>
              <a:t> and </a:t>
            </a:r>
            <a:r>
              <a:rPr lang="en-US" dirty="0">
                <a:latin typeface="Symbol" charset="0"/>
                <a:ea typeface="ＭＳ Ｐゴシック" charset="0"/>
                <a:cs typeface="+mn-cs"/>
              </a:rPr>
              <a:t>d</a:t>
            </a:r>
            <a:r>
              <a:rPr lang="en-US" baseline="30000" dirty="0">
                <a:ea typeface="ＭＳ Ｐゴシック" charset="0"/>
                <a:cs typeface="+mn-cs"/>
              </a:rPr>
              <a:t>18</a:t>
            </a:r>
            <a:r>
              <a:rPr lang="en-US" dirty="0">
                <a:ea typeface="ＭＳ Ｐゴシック" charset="0"/>
                <a:cs typeface="+mn-cs"/>
              </a:rPr>
              <a:t>O in waters of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meteoric origin</a:t>
            </a:r>
          </a:p>
        </p:txBody>
      </p:sp>
    </p:spTree>
    <p:extLst>
      <p:ext uri="{BB962C8B-B14F-4D97-AF65-F5344CB8AC3E}">
        <p14:creationId xmlns:p14="http://schemas.microsoft.com/office/powerpoint/2010/main" val="224361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 smtClean="0"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253" y="182940"/>
            <a:ext cx="8872747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Helvetica"/>
                <a:cs typeface="Helvetica"/>
              </a:rPr>
              <a:t>Long-term δ</a:t>
            </a:r>
            <a:r>
              <a:rPr lang="en-US" sz="2800" b="1" baseline="30000" dirty="0">
                <a:latin typeface="Helvetica"/>
                <a:cs typeface="Helvetica"/>
              </a:rPr>
              <a:t>18</a:t>
            </a:r>
            <a:r>
              <a:rPr lang="en-US" sz="2800" b="1" dirty="0">
                <a:latin typeface="Helvetica"/>
                <a:cs typeface="Helvetica"/>
              </a:rPr>
              <a:t>O</a:t>
            </a:r>
            <a:r>
              <a:rPr lang="en-US" sz="2800" b="1" dirty="0">
                <a:solidFill>
                  <a:srgbClr val="FF0000"/>
                </a:solidFill>
                <a:latin typeface="Helvetica"/>
                <a:cs typeface="Helvetica"/>
              </a:rPr>
              <a:t> trend </a:t>
            </a:r>
            <a:r>
              <a:rPr lang="en-US" sz="2800" b="1" dirty="0">
                <a:latin typeface="Helvetica"/>
                <a:cs typeface="Helvetica"/>
              </a:rPr>
              <a:t>in the deep ocean as </a:t>
            </a:r>
          </a:p>
          <a:p>
            <a:pPr algn="ctr"/>
            <a:r>
              <a:rPr lang="en-US" sz="2800" b="1" dirty="0">
                <a:latin typeface="Helvetica"/>
                <a:cs typeface="Helvetica"/>
              </a:rPr>
              <a:t>measured from the calcite shells of foraminifera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911101" y="505489"/>
            <a:ext cx="2416617" cy="17260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1253" y="1752600"/>
            <a:ext cx="2897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Helvetica"/>
                <a:cs typeface="Helvetica"/>
              </a:rPr>
              <a:t>Two factors: </a:t>
            </a:r>
            <a:endParaRPr lang="en-US" sz="2000" b="1" dirty="0" smtClean="0">
              <a:latin typeface="Helvetica"/>
              <a:cs typeface="Helvetica"/>
            </a:endParaRPr>
          </a:p>
          <a:p>
            <a:endParaRPr lang="en-US" sz="2000" b="1" dirty="0">
              <a:latin typeface="Helvetica"/>
              <a:cs typeface="Helvetica"/>
            </a:endParaRPr>
          </a:p>
          <a:p>
            <a:r>
              <a:rPr lang="en-US" sz="2000" b="1" dirty="0">
                <a:latin typeface="Helvetica"/>
                <a:cs typeface="Helvetica"/>
              </a:rPr>
              <a:t>(1</a:t>
            </a:r>
            <a:r>
              <a:rPr lang="en-US" sz="2000" b="1" dirty="0" smtClean="0">
                <a:latin typeface="Helvetica"/>
                <a:cs typeface="Helvetica"/>
              </a:rPr>
              <a:t>)  </a:t>
            </a:r>
            <a:r>
              <a:rPr lang="en-US" sz="2000" b="1" dirty="0">
                <a:latin typeface="Helvetica"/>
                <a:cs typeface="Helvetica"/>
              </a:rPr>
              <a:t>Changes in deep- </a:t>
            </a:r>
          </a:p>
          <a:p>
            <a:r>
              <a:rPr lang="en-US" sz="2000" b="1" dirty="0" smtClean="0">
                <a:latin typeface="Helvetica"/>
                <a:cs typeface="Helvetica"/>
              </a:rPr>
              <a:t>ocean </a:t>
            </a: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temperatures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</a:p>
          <a:p>
            <a:endParaRPr lang="en-US" sz="2000" b="1" dirty="0">
              <a:latin typeface="Helvetica"/>
              <a:cs typeface="Helvetica"/>
            </a:endParaRPr>
          </a:p>
          <a:p>
            <a:endParaRPr lang="en-US" sz="2000" b="1" dirty="0">
              <a:latin typeface="Helvetica"/>
              <a:cs typeface="Helvetica"/>
            </a:endParaRPr>
          </a:p>
          <a:p>
            <a:r>
              <a:rPr lang="en-US" sz="2000" b="1" dirty="0">
                <a:latin typeface="Helvetica"/>
                <a:cs typeface="Helvetica"/>
              </a:rPr>
              <a:t>(2</a:t>
            </a:r>
            <a:r>
              <a:rPr lang="en-US" sz="2000" b="1" dirty="0" smtClean="0">
                <a:latin typeface="Helvetica"/>
                <a:cs typeface="Helvetica"/>
              </a:rPr>
              <a:t>)  </a:t>
            </a:r>
            <a:r>
              <a:rPr lang="en-US" sz="2000" b="1" dirty="0">
                <a:latin typeface="Helvetica"/>
                <a:cs typeface="Helvetica"/>
              </a:rPr>
              <a:t>Growth of ice </a:t>
            </a:r>
          </a:p>
          <a:p>
            <a:r>
              <a:rPr lang="en-US" sz="2000" b="1" dirty="0">
                <a:latin typeface="Helvetica"/>
                <a:cs typeface="Helvetica"/>
              </a:rPr>
              <a:t>sheets on land </a:t>
            </a:r>
          </a:p>
          <a:p>
            <a:r>
              <a:rPr lang="en-US" sz="2000" b="1" dirty="0">
                <a:latin typeface="Helvetica"/>
                <a:cs typeface="Helvetica"/>
              </a:rPr>
              <a:t>(</a:t>
            </a:r>
            <a:r>
              <a:rPr lang="en-US" sz="2000" b="1" baseline="30000" dirty="0">
                <a:latin typeface="Helvetica"/>
                <a:cs typeface="Helvetica"/>
              </a:rPr>
              <a:t>16</a:t>
            </a:r>
            <a:r>
              <a:rPr lang="en-US" sz="2000" b="1" dirty="0">
                <a:latin typeface="Helvetica"/>
                <a:cs typeface="Helvetica"/>
              </a:rPr>
              <a:t>O enriched)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366" y="1294545"/>
            <a:ext cx="5231806" cy="53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3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 smtClean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553" y="562506"/>
            <a:ext cx="5322342" cy="61302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2883" y="609600"/>
            <a:ext cx="5322342" cy="1547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95964" y="3890348"/>
            <a:ext cx="999261" cy="5492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67180" y="6545533"/>
            <a:ext cx="999261" cy="5492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72883" y="608903"/>
            <a:ext cx="5293558" cy="673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09873" y="764397"/>
            <a:ext cx="52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OXYGEN ISOTOPES AND CLIMATE CHANGE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67180" y="3945276"/>
            <a:ext cx="999261" cy="331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83634" y="6422369"/>
            <a:ext cx="999261" cy="3068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75689" y="6323462"/>
            <a:ext cx="156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baseline="30000" dirty="0" smtClean="0">
                <a:latin typeface="Helvetica"/>
                <a:cs typeface="Helvetica"/>
              </a:rPr>
              <a:t>18</a:t>
            </a:r>
            <a:r>
              <a:rPr lang="en-US" b="1" dirty="0" smtClean="0">
                <a:latin typeface="Helvetica"/>
                <a:cs typeface="Helvetica"/>
              </a:rPr>
              <a:t>O= 1.6</a:t>
            </a:r>
            <a:r>
              <a:rPr lang="en-US" b="1" baseline="30000" dirty="0" smtClean="0">
                <a:latin typeface="Helvetica"/>
                <a:cs typeface="Helvetica"/>
              </a:rPr>
              <a:t>o</a:t>
            </a:r>
            <a:r>
              <a:rPr lang="en-US" b="1" dirty="0" smtClean="0">
                <a:latin typeface="Helvetica"/>
                <a:cs typeface="Helvetica"/>
              </a:rPr>
              <a:t>/</a:t>
            </a:r>
            <a:r>
              <a:rPr lang="en-US" b="1" baseline="-25000" dirty="0" err="1" smtClean="0">
                <a:latin typeface="Helvetica"/>
                <a:cs typeface="Helvetica"/>
              </a:rPr>
              <a:t>oo</a:t>
            </a:r>
            <a:endParaRPr lang="en-US" b="1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0667" y="3907469"/>
            <a:ext cx="132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baseline="30000" dirty="0" smtClean="0">
                <a:latin typeface="Helvetica"/>
                <a:cs typeface="Helvetica"/>
              </a:rPr>
              <a:t>18</a:t>
            </a:r>
            <a:r>
              <a:rPr lang="en-US" b="1" dirty="0" smtClean="0">
                <a:latin typeface="Helvetica"/>
                <a:cs typeface="Helvetica"/>
              </a:rPr>
              <a:t>O= 0.0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14" y="213717"/>
            <a:ext cx="3834533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Oxygen </a:t>
            </a:r>
            <a:r>
              <a:rPr lang="en-US" sz="2400" b="1" dirty="0">
                <a:latin typeface="Helvetica"/>
                <a:cs typeface="Helvetica"/>
              </a:rPr>
              <a:t>isotope</a:t>
            </a:r>
          </a:p>
          <a:p>
            <a:pPr algn="ctr"/>
            <a:r>
              <a:rPr lang="en-US" sz="2400" b="1" dirty="0">
                <a:latin typeface="Helvetica"/>
                <a:cs typeface="Helvetica"/>
              </a:rPr>
              <a:t>ratios as a</a:t>
            </a:r>
          </a:p>
          <a:p>
            <a:pPr algn="ctr"/>
            <a:r>
              <a:rPr lang="en-US" sz="2400" b="1" dirty="0" smtClean="0">
                <a:solidFill>
                  <a:srgbClr val="3366FF"/>
                </a:solidFill>
                <a:latin typeface="Helvetica"/>
                <a:cs typeface="Helvetica"/>
              </a:rPr>
              <a:t>thermometer</a:t>
            </a:r>
            <a:endParaRPr lang="en-US" sz="2400" b="1" dirty="0">
              <a:solidFill>
                <a:srgbClr val="3366FF"/>
              </a:solidFill>
              <a:latin typeface="Helvetica"/>
              <a:cs typeface="Helvetica"/>
            </a:endParaRPr>
          </a:p>
          <a:p>
            <a:endParaRPr lang="en-US" sz="2000" dirty="0" smtClean="0"/>
          </a:p>
          <a:p>
            <a:r>
              <a:rPr lang="en-US" sz="2400" dirty="0" smtClean="0">
                <a:latin typeface="Helvetica"/>
                <a:cs typeface="Helvetica"/>
              </a:rPr>
              <a:t>Precipitation </a:t>
            </a:r>
            <a:r>
              <a:rPr lang="en-US" sz="2400" dirty="0">
                <a:latin typeface="Helvetica"/>
                <a:cs typeface="Helvetica"/>
              </a:rPr>
              <a:t>has less</a:t>
            </a:r>
          </a:p>
          <a:p>
            <a:r>
              <a:rPr lang="en-US" sz="2400" baseline="30000" dirty="0">
                <a:latin typeface="Helvetica"/>
                <a:cs typeface="Helvetica"/>
              </a:rPr>
              <a:t>18</a:t>
            </a:r>
            <a:r>
              <a:rPr lang="en-US" sz="2400" dirty="0">
                <a:latin typeface="Helvetica"/>
                <a:cs typeface="Helvetica"/>
              </a:rPr>
              <a:t>O than ocean, why</a:t>
            </a:r>
            <a:r>
              <a:rPr lang="en-US" sz="2400" dirty="0" smtClean="0">
                <a:latin typeface="Helvetica"/>
                <a:cs typeface="Helvetica"/>
              </a:rPr>
              <a:t>?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18</a:t>
            </a:r>
            <a:r>
              <a:rPr lang="en-US" sz="2400" dirty="0">
                <a:latin typeface="Helvetica"/>
                <a:cs typeface="Helvetica"/>
              </a:rPr>
              <a:t>O content </a:t>
            </a:r>
            <a:r>
              <a:rPr lang="en-US" sz="2400" dirty="0" smtClean="0">
                <a:latin typeface="Helvetica"/>
                <a:cs typeface="Helvetica"/>
              </a:rPr>
              <a:t>of precipitation </a:t>
            </a:r>
            <a:r>
              <a:rPr lang="en-US" sz="2400" dirty="0">
                <a:latin typeface="Helvetica"/>
                <a:cs typeface="Helvetica"/>
              </a:rPr>
              <a:t>at the </a:t>
            </a:r>
            <a:r>
              <a:rPr lang="en-US" sz="2400" dirty="0" smtClean="0">
                <a:latin typeface="Helvetica"/>
                <a:cs typeface="Helvetica"/>
              </a:rPr>
              <a:t>given latitude decreases with decreasing </a:t>
            </a:r>
            <a:r>
              <a:rPr lang="en-US" sz="2400" dirty="0">
                <a:latin typeface="Helvetica"/>
                <a:cs typeface="Helvetica"/>
              </a:rPr>
              <a:t>temperature.</a:t>
            </a:r>
          </a:p>
          <a:p>
            <a:r>
              <a:rPr lang="en-US" sz="2400" dirty="0">
                <a:latin typeface="Helvetica"/>
                <a:cs typeface="Helvetica"/>
              </a:rPr>
              <a:t>Why</a:t>
            </a:r>
            <a:r>
              <a:rPr lang="en-US" sz="2400" dirty="0" smtClean="0">
                <a:latin typeface="Helvetica"/>
                <a:cs typeface="Helvetica"/>
              </a:rPr>
              <a:t>?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The less </a:t>
            </a:r>
            <a:r>
              <a:rPr lang="en-US" sz="2400" baseline="30000" dirty="0" smtClean="0">
                <a:latin typeface="Helvetica"/>
                <a:cs typeface="Helvetica"/>
              </a:rPr>
              <a:t>18</a:t>
            </a:r>
            <a:r>
              <a:rPr lang="en-US" sz="2400" dirty="0" smtClean="0">
                <a:latin typeface="Helvetica"/>
                <a:cs typeface="Helvetica"/>
              </a:rPr>
              <a:t>O found </a:t>
            </a:r>
            <a:r>
              <a:rPr lang="en-US" sz="2400" dirty="0">
                <a:latin typeface="Helvetica"/>
                <a:cs typeface="Helvetica"/>
              </a:rPr>
              <a:t>in the</a:t>
            </a:r>
          </a:p>
          <a:p>
            <a:r>
              <a:rPr lang="en-US" sz="2400" dirty="0">
                <a:latin typeface="Helvetica"/>
                <a:cs typeface="Helvetica"/>
              </a:rPr>
              <a:t>glacier ice, </a:t>
            </a:r>
            <a:r>
              <a:rPr lang="en-US" sz="2400" dirty="0" smtClean="0">
                <a:latin typeface="Helvetica"/>
                <a:cs typeface="Helvetica"/>
              </a:rPr>
              <a:t>the colder the</a:t>
            </a:r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climate</a:t>
            </a:r>
            <a:r>
              <a:rPr lang="en-US" sz="2400" dirty="0">
                <a:latin typeface="Helvetic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58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531975" y="29760"/>
            <a:ext cx="317266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37302A"/>
                </a:solidFill>
                <a:ea typeface="ＭＳ Ｐゴシック" charset="0"/>
                <a:cs typeface="+mn-cs"/>
              </a:rPr>
              <a:t>Standards Vary</a:t>
            </a:r>
          </a:p>
        </p:txBody>
      </p:sp>
      <p:pic>
        <p:nvPicPr>
          <p:cNvPr id="2" name="Picture 1" descr="ISOTOPE STANDAR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1" y="609198"/>
            <a:ext cx="9144000" cy="62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4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 smtClean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8148" y="1727200"/>
            <a:ext cx="5135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Helvetica"/>
                <a:cs typeface="Helvetica"/>
              </a:rPr>
              <a:t>OXYGEN ISOTOPES</a:t>
            </a:r>
            <a:endParaRPr lang="en-US" sz="4000" b="1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1127" y="185988"/>
            <a:ext cx="7798379" cy="6370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Oxygen isotope </a:t>
            </a:r>
            <a:r>
              <a:rPr lang="en-US" sz="2400" b="1" dirty="0" err="1"/>
              <a:t>chemostratigraphy</a:t>
            </a:r>
            <a:endParaRPr lang="en-US" sz="2400" b="1" dirty="0"/>
          </a:p>
          <a:p>
            <a:r>
              <a:rPr lang="en-US" sz="2400" dirty="0"/>
              <a:t>Relative </a:t>
            </a:r>
            <a:r>
              <a:rPr lang="en-US" sz="2400" dirty="0" smtClean="0"/>
              <a:t>concentrations (stable isotopes): </a:t>
            </a:r>
            <a:endParaRPr lang="en-US" sz="2400" dirty="0"/>
          </a:p>
          <a:p>
            <a:r>
              <a:rPr lang="en-US" sz="2400" baseline="30000" dirty="0"/>
              <a:t>16</a:t>
            </a:r>
            <a:r>
              <a:rPr lang="en-US" sz="2400" dirty="0"/>
              <a:t>O = 99.76</a:t>
            </a:r>
            <a:r>
              <a:rPr lang="en-US" sz="2400" dirty="0" smtClean="0"/>
              <a:t>%</a:t>
            </a:r>
          </a:p>
          <a:p>
            <a:r>
              <a:rPr lang="en-US" sz="2400" baseline="30000" dirty="0" smtClean="0"/>
              <a:t>17</a:t>
            </a:r>
            <a:r>
              <a:rPr lang="en-US" sz="2400" dirty="0" smtClean="0"/>
              <a:t>O = 0.38% </a:t>
            </a:r>
            <a:endParaRPr lang="en-US" sz="2400" dirty="0"/>
          </a:p>
          <a:p>
            <a:r>
              <a:rPr lang="en-US" sz="2400" baseline="30000" dirty="0"/>
              <a:t>18</a:t>
            </a:r>
            <a:r>
              <a:rPr lang="en-US" sz="2400" dirty="0"/>
              <a:t>O = 0.21%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Urey </a:t>
            </a:r>
            <a:r>
              <a:rPr lang="en-US" sz="2400" dirty="0"/>
              <a:t>and </a:t>
            </a:r>
            <a:r>
              <a:rPr lang="en-US" sz="2400" dirty="0" err="1" smtClean="0"/>
              <a:t>Emiliani</a:t>
            </a:r>
            <a:r>
              <a:rPr lang="en-US" sz="2400" dirty="0" smtClean="0"/>
              <a:t> </a:t>
            </a:r>
            <a:r>
              <a:rPr lang="en-US" sz="2000" dirty="0" smtClean="0"/>
              <a:t>(1947) </a:t>
            </a:r>
            <a:r>
              <a:rPr lang="en-US" sz="2400" dirty="0"/>
              <a:t>discovered that </a:t>
            </a:r>
            <a:r>
              <a:rPr lang="en-US" sz="2400" dirty="0" smtClean="0"/>
              <a:t>oxygen</a:t>
            </a:r>
          </a:p>
          <a:p>
            <a:r>
              <a:rPr lang="en-US" sz="2400" dirty="0" smtClean="0"/>
              <a:t> isotopes fractionate, depending largely on temperature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dirty="0" smtClean="0"/>
              <a:t> They </a:t>
            </a:r>
            <a:r>
              <a:rPr lang="en-US" sz="2400" dirty="0"/>
              <a:t>examined shells of </a:t>
            </a:r>
            <a:r>
              <a:rPr lang="en-US" sz="2400" dirty="0" err="1" smtClean="0"/>
              <a:t>foraminiferans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throughout the </a:t>
            </a:r>
            <a:r>
              <a:rPr lang="en-US" sz="2400" dirty="0" smtClean="0"/>
              <a:t>Pleistocene and </a:t>
            </a:r>
          </a:p>
          <a:p>
            <a:r>
              <a:rPr lang="en-US" sz="2400" dirty="0" smtClean="0"/>
              <a:t>O </a:t>
            </a:r>
            <a:r>
              <a:rPr lang="en-US" sz="2400" dirty="0"/>
              <a:t>isotopes in the shells </a:t>
            </a:r>
            <a:r>
              <a:rPr lang="en-US" sz="2400" dirty="0" smtClean="0"/>
              <a:t>appeared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to </a:t>
            </a:r>
            <a:r>
              <a:rPr lang="en-US" sz="2400" dirty="0" smtClean="0"/>
              <a:t>respond to the </a:t>
            </a:r>
            <a:r>
              <a:rPr lang="en-US" sz="2400" b="1" u="sng" dirty="0"/>
              <a:t>temperature</a:t>
            </a:r>
            <a:r>
              <a:rPr lang="en-US" sz="2400" dirty="0"/>
              <a:t> changes </a:t>
            </a:r>
            <a:endParaRPr lang="en-US" sz="2400" dirty="0" smtClean="0"/>
          </a:p>
          <a:p>
            <a:r>
              <a:rPr lang="en-US" sz="2400" dirty="0" smtClean="0"/>
              <a:t>associated </a:t>
            </a:r>
            <a:r>
              <a:rPr lang="en-US" sz="2400" dirty="0"/>
              <a:t>with the ice ages</a:t>
            </a:r>
            <a:r>
              <a:rPr lang="en-US" sz="2400" dirty="0" smtClean="0"/>
              <a:t>, with</a:t>
            </a:r>
          </a:p>
          <a:p>
            <a:r>
              <a:rPr lang="en-US" sz="2400" b="1" dirty="0" smtClean="0"/>
              <a:t>oceanic </a:t>
            </a:r>
            <a:r>
              <a:rPr lang="en-US" sz="2400" b="1" dirty="0"/>
              <a:t>sediments becoming </a:t>
            </a:r>
            <a:r>
              <a:rPr lang="en-US" sz="2400" b="1" dirty="0" err="1" smtClean="0"/>
              <a:t>isotopically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heavy </a:t>
            </a:r>
            <a:r>
              <a:rPr lang="en-US" sz="2400" b="1" dirty="0"/>
              <a:t>during </a:t>
            </a:r>
            <a:r>
              <a:rPr lang="en-US" sz="2400" b="1" dirty="0" smtClean="0"/>
              <a:t>glaciations and lighter</a:t>
            </a:r>
          </a:p>
          <a:p>
            <a:r>
              <a:rPr lang="en-US" sz="2400" b="1" dirty="0" smtClean="0"/>
              <a:t>during warming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34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 smtClean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1397" y="424934"/>
            <a:ext cx="81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BUT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310" y="1174706"/>
            <a:ext cx="895629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Normally, when when water evaporates</a:t>
            </a:r>
            <a:r>
              <a:rPr lang="en-US" sz="2000" dirty="0"/>
              <a:t>, molecules with </a:t>
            </a:r>
            <a:r>
              <a:rPr lang="en-US" sz="2000" baseline="30000" dirty="0"/>
              <a:t>16</a:t>
            </a:r>
            <a:r>
              <a:rPr lang="en-US" sz="2000" dirty="0"/>
              <a:t>O more </a:t>
            </a:r>
            <a:r>
              <a:rPr lang="en-US" sz="2000" dirty="0" smtClean="0"/>
              <a:t>readily</a:t>
            </a:r>
          </a:p>
          <a:p>
            <a:r>
              <a:rPr lang="en-US" sz="2000" dirty="0" smtClean="0"/>
              <a:t>enter </a:t>
            </a:r>
            <a:r>
              <a:rPr lang="en-US" sz="2000" dirty="0"/>
              <a:t>the </a:t>
            </a:r>
            <a:r>
              <a:rPr lang="en-US" sz="2000" dirty="0" smtClean="0"/>
              <a:t>vapor phase. Typically </a:t>
            </a:r>
            <a:r>
              <a:rPr lang="en-US" sz="2000" dirty="0"/>
              <a:t>this makes no difference as the water </a:t>
            </a:r>
            <a:endParaRPr lang="en-US" sz="2000" dirty="0" smtClean="0"/>
          </a:p>
          <a:p>
            <a:r>
              <a:rPr lang="en-US" sz="2000" dirty="0" smtClean="0"/>
              <a:t>soon </a:t>
            </a:r>
            <a:r>
              <a:rPr lang="en-US" sz="2000" dirty="0"/>
              <a:t>condenses and is </a:t>
            </a:r>
            <a:r>
              <a:rPr lang="en-US" sz="2000" dirty="0" smtClean="0"/>
              <a:t>back in </a:t>
            </a:r>
            <a:r>
              <a:rPr lang="en-US" sz="2000" dirty="0"/>
              <a:t>the </a:t>
            </a:r>
            <a:r>
              <a:rPr lang="en-US" sz="2000" dirty="0" smtClean="0"/>
              <a:t>oceans.</a:t>
            </a:r>
          </a:p>
          <a:p>
            <a:endParaRPr lang="en-US" sz="2000" dirty="0" smtClean="0"/>
          </a:p>
          <a:p>
            <a:r>
              <a:rPr lang="en-US" sz="2000" dirty="0"/>
              <a:t>The same principle applies to atmospheric water. Condensation </a:t>
            </a:r>
            <a:r>
              <a:rPr lang="en-US" sz="2000" dirty="0" smtClean="0"/>
              <a:t>preferentially</a:t>
            </a:r>
          </a:p>
          <a:p>
            <a:r>
              <a:rPr lang="en-US" sz="2000" dirty="0" smtClean="0"/>
              <a:t>draws </a:t>
            </a: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b="1" baseline="30000" dirty="0"/>
              <a:t>18</a:t>
            </a:r>
            <a:r>
              <a:rPr lang="en-US" sz="2000" dirty="0"/>
              <a:t>O out of the atmosphere. Results in </a:t>
            </a:r>
            <a:r>
              <a:rPr lang="en-US" sz="2000" baseline="30000" dirty="0"/>
              <a:t>16</a:t>
            </a:r>
            <a:r>
              <a:rPr lang="en-US" sz="2000" dirty="0"/>
              <a:t>O-rich (or </a:t>
            </a:r>
            <a:r>
              <a:rPr lang="en-US" sz="2000" baseline="30000" dirty="0"/>
              <a:t>18</a:t>
            </a:r>
            <a:r>
              <a:rPr lang="en-US" sz="2000" dirty="0"/>
              <a:t>O-depleted) </a:t>
            </a:r>
            <a:endParaRPr lang="en-US" sz="2000" dirty="0" smtClean="0"/>
          </a:p>
          <a:p>
            <a:r>
              <a:rPr lang="en-US" sz="2000" dirty="0" smtClean="0"/>
              <a:t>polar </a:t>
            </a:r>
            <a:r>
              <a:rPr lang="en-US" sz="2000" dirty="0"/>
              <a:t>snow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During times of high glacial activity, ocean waters are very enriched in 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O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Organisms </a:t>
            </a:r>
            <a:r>
              <a:rPr lang="en-US" sz="2000" dirty="0"/>
              <a:t>that incorporate oxygen-bearing molecules (such as CaCO</a:t>
            </a:r>
            <a:r>
              <a:rPr lang="en-US" sz="2000" baseline="-25000" dirty="0"/>
              <a:t>3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into shells or bones </a:t>
            </a:r>
            <a:r>
              <a:rPr lang="en-US" sz="2000" dirty="0"/>
              <a:t>will also be enriched in </a:t>
            </a:r>
            <a:r>
              <a:rPr lang="en-US" sz="2000" baseline="30000" dirty="0"/>
              <a:t>18</a:t>
            </a:r>
            <a:r>
              <a:rPr lang="en-US" sz="2000" dirty="0"/>
              <a:t>O. Therefore, a δ</a:t>
            </a:r>
            <a:r>
              <a:rPr lang="en-US" sz="2000" baseline="30000" dirty="0"/>
              <a:t>18</a:t>
            </a:r>
            <a:r>
              <a:rPr lang="en-US" sz="2000" dirty="0"/>
              <a:t>O curve </a:t>
            </a:r>
            <a:r>
              <a:rPr lang="en-US" sz="2000" dirty="0" smtClean="0"/>
              <a:t>is </a:t>
            </a:r>
          </a:p>
          <a:p>
            <a:r>
              <a:rPr lang="en-US" sz="2000" dirty="0" smtClean="0"/>
              <a:t>a direct </a:t>
            </a:r>
            <a:r>
              <a:rPr lang="en-US" sz="2000" dirty="0"/>
              <a:t>result </a:t>
            </a:r>
            <a:r>
              <a:rPr lang="en-US" sz="2000" dirty="0" smtClean="0"/>
              <a:t>of ice volume.</a:t>
            </a:r>
          </a:p>
          <a:p>
            <a:endParaRPr lang="en-US" sz="2000" dirty="0"/>
          </a:p>
          <a:p>
            <a:r>
              <a:rPr lang="en-US" sz="2000" dirty="0" smtClean="0"/>
              <a:t>So the  </a:t>
            </a:r>
            <a:r>
              <a:rPr lang="en-US" sz="2000" dirty="0"/>
              <a:t>δ</a:t>
            </a:r>
            <a:r>
              <a:rPr lang="en-US" sz="2000" baseline="30000" dirty="0"/>
              <a:t>18</a:t>
            </a:r>
            <a:r>
              <a:rPr lang="en-US" sz="2000" dirty="0"/>
              <a:t>O curve is </a:t>
            </a:r>
            <a:r>
              <a:rPr lang="en-US" sz="2000" dirty="0" smtClean="0"/>
              <a:t>a fairly </a:t>
            </a:r>
            <a:r>
              <a:rPr lang="en-US" sz="2000" dirty="0"/>
              <a:t>good proxy for </a:t>
            </a:r>
            <a:r>
              <a:rPr lang="en-US" sz="2000" dirty="0" smtClean="0"/>
              <a:t>temperature changes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anerozoic_Climate_Ch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3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XYGEN ISOTOPE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5638800"/>
            <a:ext cx="44910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Helvetica"/>
                <a:ea typeface="ＭＳ Ｐゴシック" charset="0"/>
                <a:cs typeface="Helvetica"/>
              </a:rPr>
              <a:t>Planktonic </a:t>
            </a:r>
            <a:r>
              <a:rPr lang="en-US" i="1" dirty="0" err="1">
                <a:latin typeface="Helvetica"/>
                <a:ea typeface="ＭＳ Ｐゴシック" charset="0"/>
                <a:cs typeface="Helvetica"/>
              </a:rPr>
              <a:t>forams</a:t>
            </a:r>
            <a:r>
              <a:rPr lang="en-US" i="1" dirty="0">
                <a:latin typeface="Helvetica"/>
                <a:ea typeface="ＭＳ Ｐゴシック" charset="0"/>
                <a:cs typeface="Helvetica"/>
              </a:rPr>
              <a:t> measure sea surface T</a:t>
            </a:r>
          </a:p>
          <a:p>
            <a:pPr>
              <a:defRPr/>
            </a:pPr>
            <a:r>
              <a:rPr lang="en-US" i="1" dirty="0">
                <a:latin typeface="Helvetica"/>
                <a:ea typeface="ＭＳ Ｐゴシック" charset="0"/>
                <a:cs typeface="Helvetica"/>
              </a:rPr>
              <a:t>Benthic </a:t>
            </a:r>
            <a:r>
              <a:rPr lang="en-US" i="1" dirty="0" err="1">
                <a:latin typeface="Helvetica"/>
                <a:ea typeface="ＭＳ Ｐゴシック" charset="0"/>
                <a:cs typeface="Helvetica"/>
              </a:rPr>
              <a:t>forams</a:t>
            </a:r>
            <a:r>
              <a:rPr lang="en-US" i="1" dirty="0">
                <a:latin typeface="Helvetica"/>
                <a:ea typeface="ＭＳ Ｐゴシック" charset="0"/>
                <a:cs typeface="Helvetica"/>
              </a:rPr>
              <a:t> measure </a:t>
            </a:r>
            <a:r>
              <a:rPr lang="en-US" i="1" dirty="0" smtClean="0">
                <a:latin typeface="Helvetica"/>
                <a:ea typeface="ＭＳ Ｐゴシック" charset="0"/>
                <a:cs typeface="Helvetica"/>
              </a:rPr>
              <a:t>bottom  </a:t>
            </a:r>
            <a:r>
              <a:rPr lang="en-US" i="1" dirty="0">
                <a:latin typeface="Helvetica"/>
                <a:ea typeface="ＭＳ Ｐゴシック" charset="0"/>
                <a:cs typeface="Helvetica"/>
              </a:rPr>
              <a:t>T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724400" y="5345113"/>
            <a:ext cx="45085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400" b="1" i="1" dirty="0" smtClean="0">
                <a:solidFill>
                  <a:srgbClr val="000066"/>
                </a:solidFill>
                <a:latin typeface="Helvetica"/>
                <a:cs typeface="Helvetica"/>
              </a:rPr>
              <a:t>Assumptions:</a:t>
            </a:r>
          </a:p>
          <a:p>
            <a:pPr eaLnBrk="1" hangingPunct="1">
              <a:defRPr/>
            </a:pPr>
            <a:r>
              <a:rPr lang="en-US" sz="1400" b="1" i="1" dirty="0" smtClean="0">
                <a:solidFill>
                  <a:srgbClr val="000066"/>
                </a:solidFill>
                <a:latin typeface="Helvetica"/>
                <a:cs typeface="Helvetica"/>
              </a:rPr>
              <a:t>1. Organism </a:t>
            </a:r>
            <a:r>
              <a:rPr lang="en-US" sz="1400" b="1" i="1" dirty="0" err="1" smtClean="0">
                <a:solidFill>
                  <a:srgbClr val="000066"/>
                </a:solidFill>
                <a:latin typeface="Helvetica"/>
                <a:cs typeface="Helvetica"/>
              </a:rPr>
              <a:t>ppted</a:t>
            </a:r>
            <a:r>
              <a:rPr lang="en-US" sz="1400" b="1" i="1" dirty="0" smtClean="0">
                <a:solidFill>
                  <a:srgbClr val="000066"/>
                </a:solidFill>
                <a:latin typeface="Helvetica"/>
                <a:cs typeface="Helvetica"/>
              </a:rPr>
              <a:t> CaCO</a:t>
            </a:r>
            <a:r>
              <a:rPr lang="en-US" sz="1400" b="1" i="1" baseline="-25000" dirty="0" smtClean="0">
                <a:solidFill>
                  <a:srgbClr val="000066"/>
                </a:solidFill>
                <a:latin typeface="Helvetica"/>
                <a:cs typeface="Helvetica"/>
              </a:rPr>
              <a:t>3</a:t>
            </a:r>
            <a:r>
              <a:rPr lang="en-US" sz="1400" b="1" i="1" dirty="0" smtClean="0">
                <a:solidFill>
                  <a:srgbClr val="000066"/>
                </a:solidFill>
                <a:latin typeface="Helvetica"/>
                <a:cs typeface="Helvetica"/>
              </a:rPr>
              <a:t> in isotopic equilibrium</a:t>
            </a:r>
          </a:p>
          <a:p>
            <a:pPr eaLnBrk="1" hangingPunct="1">
              <a:defRPr/>
            </a:pPr>
            <a:r>
              <a:rPr lang="en-US" sz="1400" b="1" i="1" dirty="0" smtClean="0">
                <a:solidFill>
                  <a:srgbClr val="000066"/>
                </a:solidFill>
                <a:latin typeface="Helvetica"/>
                <a:cs typeface="Helvetica"/>
              </a:rPr>
              <a:t>    with dissolved CO</a:t>
            </a:r>
            <a:r>
              <a:rPr lang="en-US" sz="1400" b="1" i="1" baseline="-25000" dirty="0" smtClean="0">
                <a:solidFill>
                  <a:srgbClr val="000066"/>
                </a:solidFill>
                <a:latin typeface="Helvetica"/>
                <a:cs typeface="Helvetica"/>
              </a:rPr>
              <a:t>3</a:t>
            </a:r>
            <a:r>
              <a:rPr lang="en-US" sz="1400" b="1" i="1" baseline="30000" dirty="0" smtClean="0">
                <a:solidFill>
                  <a:srgbClr val="000066"/>
                </a:solidFill>
                <a:latin typeface="Helvetica"/>
                <a:cs typeface="Helvetica"/>
              </a:rPr>
              <a:t>2-</a:t>
            </a:r>
          </a:p>
          <a:p>
            <a:pPr eaLnBrk="1" hangingPunct="1">
              <a:defRPr/>
            </a:pPr>
            <a:r>
              <a:rPr lang="en-US" sz="1400" b="1" i="1" dirty="0" smtClean="0">
                <a:solidFill>
                  <a:srgbClr val="000066"/>
                </a:solidFill>
                <a:latin typeface="Helvetica"/>
                <a:cs typeface="Helvetica"/>
              </a:rPr>
              <a:t>2. The </a:t>
            </a:r>
            <a:r>
              <a:rPr lang="el-GR" sz="1400" b="1" i="1" dirty="0" smtClean="0">
                <a:solidFill>
                  <a:srgbClr val="000066"/>
                </a:solidFill>
                <a:latin typeface="Helvetica"/>
                <a:cs typeface="Helvetica"/>
              </a:rPr>
              <a:t>δ</a:t>
            </a:r>
            <a:r>
              <a:rPr lang="en-US" sz="1400" b="1" i="1" baseline="30000" dirty="0" smtClean="0">
                <a:solidFill>
                  <a:srgbClr val="000066"/>
                </a:solidFill>
                <a:latin typeface="Helvetica"/>
                <a:cs typeface="Helvetica"/>
              </a:rPr>
              <a:t>18</a:t>
            </a:r>
            <a:r>
              <a:rPr lang="en-US" sz="1400" b="1" i="1" dirty="0" smtClean="0">
                <a:solidFill>
                  <a:srgbClr val="000066"/>
                </a:solidFill>
                <a:latin typeface="Helvetica"/>
                <a:cs typeface="Helvetica"/>
              </a:rPr>
              <a:t>O of the original water is known</a:t>
            </a:r>
          </a:p>
          <a:p>
            <a:pPr eaLnBrk="1" hangingPunct="1">
              <a:defRPr/>
            </a:pPr>
            <a:r>
              <a:rPr lang="en-US" sz="1400" b="1" i="1" dirty="0" smtClean="0">
                <a:solidFill>
                  <a:srgbClr val="000066"/>
                </a:solidFill>
                <a:latin typeface="Helvetica"/>
                <a:cs typeface="Helvetica"/>
              </a:rPr>
              <a:t>3. The </a:t>
            </a:r>
            <a:r>
              <a:rPr lang="el-GR" sz="1400" b="1" i="1" dirty="0" smtClean="0">
                <a:solidFill>
                  <a:srgbClr val="000066"/>
                </a:solidFill>
                <a:latin typeface="Helvetica"/>
                <a:cs typeface="Helvetica"/>
              </a:rPr>
              <a:t>δ</a:t>
            </a:r>
            <a:r>
              <a:rPr lang="en-US" sz="1400" b="1" i="1" baseline="30000" dirty="0" smtClean="0">
                <a:solidFill>
                  <a:srgbClr val="000066"/>
                </a:solidFill>
                <a:latin typeface="Helvetica"/>
                <a:cs typeface="Helvetica"/>
              </a:rPr>
              <a:t>18</a:t>
            </a:r>
            <a:r>
              <a:rPr lang="en-US" sz="1400" b="1" i="1" dirty="0" smtClean="0">
                <a:solidFill>
                  <a:srgbClr val="000066"/>
                </a:solidFill>
                <a:latin typeface="Helvetica"/>
                <a:cs typeface="Helvetica"/>
              </a:rPr>
              <a:t>O of the shell has remained unchanged</a:t>
            </a:r>
            <a:endParaRPr lang="el-GR" sz="1400" b="1" i="1" dirty="0" smtClean="0">
              <a:solidFill>
                <a:srgbClr val="000066"/>
              </a:solidFill>
              <a:latin typeface="Helvetica"/>
              <a:cs typeface="Helvetica"/>
            </a:endParaRPr>
          </a:p>
        </p:txBody>
      </p:sp>
      <p:pic>
        <p:nvPicPr>
          <p:cNvPr id="2" name="Picture 1" descr="planktonic-benthon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8" y="79489"/>
            <a:ext cx="4419600" cy="5360239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3962400"/>
            <a:ext cx="575480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i="1" dirty="0" smtClean="0">
                <a:latin typeface="Symbol" charset="2"/>
                <a:cs typeface="Symbol" charset="2"/>
              </a:rPr>
              <a:t>d</a:t>
            </a:r>
            <a:r>
              <a:rPr lang="en-US" i="1" baseline="30000" dirty="0" smtClean="0">
                <a:latin typeface="Helvetica"/>
                <a:cs typeface="Helvetica"/>
              </a:rPr>
              <a:t>18</a:t>
            </a:r>
            <a:r>
              <a:rPr lang="en-US" i="1" dirty="0" smtClean="0">
                <a:latin typeface="Helvetica"/>
                <a:cs typeface="Helvetica"/>
              </a:rPr>
              <a:t>O of planktonic &amp; benthic foraminifera:</a:t>
            </a:r>
          </a:p>
          <a:p>
            <a:pPr eaLnBrk="1" hangingPunct="1">
              <a:defRPr/>
            </a:pPr>
            <a:r>
              <a:rPr lang="en-US" i="1" dirty="0" smtClean="0">
                <a:latin typeface="Helvetica"/>
                <a:cs typeface="Helvetica"/>
              </a:rPr>
              <a:t>piston core V28-238 (160ºE 1ºN)</a:t>
            </a:r>
          </a:p>
          <a:p>
            <a:pPr eaLnBrk="1" hangingPunct="1">
              <a:defRPr/>
            </a:pPr>
            <a:endParaRPr lang="en-US" i="1" dirty="0" smtClean="0">
              <a:latin typeface="Helvetica"/>
              <a:cs typeface="Helvetica"/>
            </a:endParaRPr>
          </a:p>
          <a:p>
            <a:pPr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  <a:latin typeface="Helvetica"/>
                <a:cs typeface="Helvetica"/>
              </a:rPr>
              <a:t>Planktonic and Benthic foraminifera differ due to</a:t>
            </a:r>
          </a:p>
          <a:p>
            <a:pPr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  <a:latin typeface="Helvetica"/>
                <a:cs typeface="Helvetica"/>
              </a:rPr>
              <a:t>differences in water temperature where they grow</a:t>
            </a:r>
            <a:r>
              <a:rPr lang="en-US" i="1" dirty="0" smtClean="0">
                <a:latin typeface="Helvetica"/>
                <a:cs typeface="Helvetica"/>
              </a:rPr>
              <a:t>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04800" y="204788"/>
            <a:ext cx="646419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rgbClr val="FF0000"/>
                </a:solidFill>
                <a:latin typeface="Helvetica"/>
                <a:ea typeface="ＭＳ Ｐゴシック" charset="0"/>
                <a:cs typeface="Helvetica"/>
              </a:rPr>
              <a:t>Estimation </a:t>
            </a:r>
            <a:r>
              <a:rPr lang="en-US" sz="2400" i="1" dirty="0">
                <a:solidFill>
                  <a:srgbClr val="FF0000"/>
                </a:solidFill>
                <a:latin typeface="Helvetica"/>
                <a:ea typeface="ＭＳ Ｐゴシック" charset="0"/>
                <a:cs typeface="Helvetica"/>
              </a:rPr>
              <a:t>of temperature in ancient </a:t>
            </a:r>
            <a:r>
              <a:rPr lang="en-US" sz="2400" i="1" dirty="0" smtClean="0">
                <a:solidFill>
                  <a:srgbClr val="FF0000"/>
                </a:solidFill>
                <a:latin typeface="Helvetica"/>
                <a:ea typeface="ＭＳ Ｐゴシック" charset="0"/>
                <a:cs typeface="Helvetica"/>
              </a:rPr>
              <a:t>oceans</a:t>
            </a:r>
            <a:endParaRPr lang="en-US" i="1" dirty="0">
              <a:latin typeface="Helvetica"/>
              <a:ea typeface="ＭＳ Ｐゴシック" charset="0"/>
              <a:cs typeface="Helvetica"/>
            </a:endParaRPr>
          </a:p>
          <a:p>
            <a:pPr>
              <a:defRPr/>
            </a:pPr>
            <a:r>
              <a:rPr lang="en-US" i="1" dirty="0">
                <a:latin typeface="Helvetica"/>
                <a:ea typeface="ＭＳ Ｐゴシック" charset="0"/>
                <a:cs typeface="Helvetica"/>
              </a:rPr>
              <a:t>CaCO</a:t>
            </a:r>
            <a:r>
              <a:rPr lang="en-US" i="1" baseline="-25000" dirty="0">
                <a:latin typeface="Helvetica"/>
                <a:ea typeface="ＭＳ Ｐゴシック" charset="0"/>
                <a:cs typeface="Helvetica"/>
              </a:rPr>
              <a:t>3</a:t>
            </a:r>
            <a:r>
              <a:rPr lang="en-US" i="1" dirty="0">
                <a:latin typeface="Helvetica"/>
                <a:ea typeface="ＭＳ Ｐゴシック" charset="0"/>
                <a:cs typeface="Helvetica"/>
              </a:rPr>
              <a:t>(s) + H</a:t>
            </a:r>
            <a:r>
              <a:rPr lang="en-US" i="1" baseline="-25000" dirty="0">
                <a:latin typeface="Helvetica"/>
                <a:ea typeface="ＭＳ Ｐゴシック" charset="0"/>
                <a:cs typeface="Helvetica"/>
              </a:rPr>
              <a:t>2</a:t>
            </a:r>
            <a:r>
              <a:rPr lang="en-US" i="1" baseline="30000" dirty="0">
                <a:latin typeface="Helvetica"/>
                <a:ea typeface="ＭＳ Ｐゴシック" charset="0"/>
                <a:cs typeface="Helvetica"/>
              </a:rPr>
              <a:t>18</a:t>
            </a:r>
            <a:r>
              <a:rPr lang="en-US" i="1" dirty="0">
                <a:latin typeface="Helvetica"/>
                <a:ea typeface="ＭＳ Ｐゴシック" charset="0"/>
                <a:cs typeface="Helvetica"/>
              </a:rPr>
              <a:t>O  </a:t>
            </a:r>
            <a:r>
              <a:rPr lang="en-US" i="1" dirty="0">
                <a:latin typeface="Helvetica"/>
                <a:ea typeface="ＭＳ Ｐゴシック" charset="0"/>
                <a:cs typeface="Helvetica"/>
                <a:sym typeface="Symbol" charset="0"/>
              </a:rPr>
              <a:t> </a:t>
            </a:r>
            <a:r>
              <a:rPr lang="en-US" i="1" dirty="0" smtClean="0">
                <a:latin typeface="Helvetica"/>
                <a:ea typeface="ＭＳ Ｐゴシック" charset="0"/>
                <a:cs typeface="Helvetica"/>
                <a:sym typeface="Symbol" charset="0"/>
              </a:rPr>
              <a:t>CaC</a:t>
            </a:r>
            <a:r>
              <a:rPr lang="en-US" i="1" baseline="30000" dirty="0" smtClean="0">
                <a:latin typeface="Helvetica"/>
                <a:ea typeface="ＭＳ Ｐゴシック" charset="0"/>
                <a:cs typeface="Helvetica"/>
                <a:sym typeface="Symbol" charset="0"/>
              </a:rPr>
              <a:t>18</a:t>
            </a:r>
            <a:r>
              <a:rPr lang="en-US" i="1" dirty="0">
                <a:latin typeface="Helvetica"/>
                <a:ea typeface="ＭＳ Ｐゴシック" charset="0"/>
                <a:cs typeface="Helvetica"/>
                <a:sym typeface="Symbol" charset="0"/>
              </a:rPr>
              <a:t>O</a:t>
            </a:r>
            <a:r>
              <a:rPr lang="en-US" i="1" dirty="0" smtClean="0">
                <a:latin typeface="Helvetica"/>
                <a:ea typeface="ＭＳ Ｐゴシック" charset="0"/>
                <a:cs typeface="Helvetica"/>
                <a:sym typeface="Symbol" charset="0"/>
              </a:rPr>
              <a:t>O</a:t>
            </a:r>
            <a:r>
              <a:rPr lang="en-US" i="1" baseline="-25000" dirty="0" smtClean="0">
                <a:latin typeface="Helvetica"/>
                <a:ea typeface="ＭＳ Ｐゴシック" charset="0"/>
                <a:cs typeface="Helvetica"/>
                <a:sym typeface="Symbol" charset="0"/>
              </a:rPr>
              <a:t>2</a:t>
            </a:r>
            <a:r>
              <a:rPr lang="en-US" i="1" dirty="0" smtClean="0">
                <a:latin typeface="Helvetica"/>
                <a:ea typeface="ＭＳ Ｐゴシック" charset="0"/>
                <a:cs typeface="Helvetica"/>
                <a:sym typeface="Symbol" charset="0"/>
              </a:rPr>
              <a:t>  </a:t>
            </a:r>
            <a:r>
              <a:rPr lang="en-US" i="1" dirty="0">
                <a:latin typeface="Helvetica"/>
                <a:ea typeface="ＭＳ Ｐゴシック" charset="0"/>
                <a:cs typeface="Helvetica"/>
                <a:sym typeface="Symbol" charset="0"/>
              </a:rPr>
              <a:t>+  H</a:t>
            </a:r>
            <a:r>
              <a:rPr lang="en-US" i="1" baseline="-25000" dirty="0">
                <a:latin typeface="Helvetica"/>
                <a:ea typeface="ＭＳ Ｐゴシック" charset="0"/>
                <a:cs typeface="Helvetica"/>
                <a:sym typeface="Symbol" charset="0"/>
              </a:rPr>
              <a:t>2</a:t>
            </a:r>
            <a:r>
              <a:rPr lang="en-US" i="1" dirty="0">
                <a:latin typeface="Helvetica"/>
                <a:ea typeface="ＭＳ Ｐゴシック" charset="0"/>
                <a:cs typeface="Helvetica"/>
                <a:sym typeface="Symbol" charset="0"/>
              </a:rPr>
              <a:t>O  </a:t>
            </a:r>
          </a:p>
          <a:p>
            <a:pPr>
              <a:defRPr/>
            </a:pPr>
            <a:r>
              <a:rPr lang="en-US" i="1" dirty="0">
                <a:latin typeface="Helvetica"/>
                <a:ea typeface="ＭＳ Ｐゴシック" charset="0"/>
                <a:cs typeface="Helvetica"/>
                <a:sym typeface="Symbol" charset="0"/>
              </a:rPr>
              <a:t>The exchange of </a:t>
            </a:r>
            <a:r>
              <a:rPr lang="en-US" i="1" baseline="30000" dirty="0">
                <a:latin typeface="Helvetica"/>
                <a:ea typeface="ＭＳ Ｐゴシック" charset="0"/>
                <a:cs typeface="Helvetica"/>
                <a:sym typeface="Symbol" charset="0"/>
              </a:rPr>
              <a:t>18</a:t>
            </a:r>
            <a:r>
              <a:rPr lang="en-US" i="1" dirty="0">
                <a:latin typeface="Helvetica"/>
                <a:ea typeface="ＭＳ Ｐゴシック" charset="0"/>
                <a:cs typeface="Helvetica"/>
                <a:sym typeface="Symbol" charset="0"/>
              </a:rPr>
              <a:t>O between CaCO</a:t>
            </a:r>
            <a:r>
              <a:rPr lang="en-US" i="1" baseline="-25000" dirty="0">
                <a:latin typeface="Helvetica"/>
                <a:ea typeface="ＭＳ Ｐゴシック" charset="0"/>
                <a:cs typeface="Helvetica"/>
                <a:sym typeface="Symbol" charset="0"/>
              </a:rPr>
              <a:t>3 </a:t>
            </a:r>
            <a:r>
              <a:rPr lang="en-US" i="1" dirty="0">
                <a:latin typeface="Helvetica"/>
                <a:ea typeface="ＭＳ Ｐゴシック" charset="0"/>
                <a:cs typeface="Helvetica"/>
                <a:sym typeface="Symbol" charset="0"/>
              </a:rPr>
              <a:t>and H</a:t>
            </a:r>
            <a:r>
              <a:rPr lang="en-US" i="1" baseline="-25000" dirty="0">
                <a:latin typeface="Helvetica"/>
                <a:ea typeface="ＭＳ Ｐゴシック" charset="0"/>
                <a:cs typeface="Helvetica"/>
                <a:sym typeface="Symbol" charset="0"/>
              </a:rPr>
              <a:t>2</a:t>
            </a:r>
            <a:r>
              <a:rPr lang="en-US" i="1" dirty="0">
                <a:latin typeface="Helvetica"/>
                <a:ea typeface="ＭＳ Ｐゴシック" charset="0"/>
                <a:cs typeface="Helvetica"/>
                <a:sym typeface="Symbol" charset="0"/>
              </a:rPr>
              <a:t>O</a:t>
            </a:r>
            <a:r>
              <a:rPr lang="en-US" i="1" dirty="0">
                <a:latin typeface="Helvetica"/>
                <a:ea typeface="ＭＳ Ｐゴシック" charset="0"/>
                <a:cs typeface="Helvetica"/>
              </a:rPr>
              <a:t>	</a:t>
            </a:r>
          </a:p>
          <a:p>
            <a:pPr>
              <a:defRPr/>
            </a:pPr>
            <a:r>
              <a:rPr lang="en-US" i="1" dirty="0">
                <a:latin typeface="Helvetica"/>
                <a:ea typeface="ＭＳ Ｐゴシック" charset="0"/>
                <a:cs typeface="Helvetica"/>
              </a:rPr>
              <a:t>The distribution is Temperature dependent</a:t>
            </a:r>
          </a:p>
        </p:txBody>
      </p:sp>
    </p:spTree>
    <p:extLst>
      <p:ext uri="{BB962C8B-B14F-4D97-AF65-F5344CB8AC3E}">
        <p14:creationId xmlns:p14="http://schemas.microsoft.com/office/powerpoint/2010/main" val="170310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6406246" y="6423124"/>
            <a:ext cx="26297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 smtClean="0">
                <a:ea typeface="ＭＳ Ｐゴシック" charset="0"/>
                <a:cs typeface="+mn-cs"/>
              </a:rPr>
              <a:t>Ehleringer</a:t>
            </a:r>
            <a:r>
              <a:rPr lang="en-US" sz="1400" dirty="0" smtClean="0">
                <a:ea typeface="ＭＳ Ｐゴシック" charset="0"/>
                <a:cs typeface="+mn-cs"/>
              </a:rPr>
              <a:t> </a:t>
            </a:r>
            <a:r>
              <a:rPr lang="en-US" sz="1400" dirty="0">
                <a:ea typeface="ＭＳ Ｐゴシック" charset="0"/>
                <a:cs typeface="+mn-cs"/>
              </a:rPr>
              <a:t>&amp; </a:t>
            </a:r>
            <a:r>
              <a:rPr lang="en-US" sz="1400" dirty="0" smtClean="0">
                <a:ea typeface="ＭＳ Ｐゴシック" charset="0"/>
                <a:cs typeface="+mn-cs"/>
              </a:rPr>
              <a:t>Hall, 1993 </a:t>
            </a:r>
            <a:r>
              <a:rPr lang="en-US" sz="1400" dirty="0">
                <a:ea typeface="ＭＳ Ｐゴシック" charset="0"/>
                <a:cs typeface="+mn-cs"/>
              </a:rPr>
              <a:t>Fig 5.3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41325" y="6210300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a typeface="ＭＳ Ｐゴシック" charset="0"/>
                <a:cs typeface="+mn-cs"/>
              </a:rPr>
              <a:t>from lab experiments</a:t>
            </a:r>
          </a:p>
        </p:txBody>
      </p:sp>
      <p:pic>
        <p:nvPicPr>
          <p:cNvPr id="2" name="Picture 1" descr="O in Arag-Calc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0" y="234251"/>
            <a:ext cx="8278046" cy="5976049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62022" y="457200"/>
            <a:ext cx="5821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3B3B3B"/>
                </a:solidFill>
                <a:latin typeface="Symbol" charset="0"/>
                <a:ea typeface="ＭＳ Ｐゴシック" charset="0"/>
                <a:cs typeface="+mn-cs"/>
              </a:rPr>
              <a:t>d</a:t>
            </a:r>
            <a:r>
              <a:rPr lang="en-US" sz="2400" b="1" baseline="30000" dirty="0">
                <a:solidFill>
                  <a:srgbClr val="3B3B3B"/>
                </a:solidFill>
                <a:ea typeface="ＭＳ Ｐゴシック" charset="0"/>
                <a:cs typeface="+mn-cs"/>
              </a:rPr>
              <a:t>18</a:t>
            </a:r>
            <a:r>
              <a:rPr lang="en-US" sz="2400" b="1" dirty="0">
                <a:solidFill>
                  <a:srgbClr val="3B3B3B"/>
                </a:solidFill>
                <a:ea typeface="ＭＳ Ｐゴシック" charset="0"/>
                <a:cs typeface="+mn-cs"/>
              </a:rPr>
              <a:t>O in CaCO</a:t>
            </a:r>
            <a:r>
              <a:rPr lang="en-US" sz="2400" b="1" baseline="-25000" dirty="0">
                <a:solidFill>
                  <a:srgbClr val="3B3B3B"/>
                </a:solidFill>
                <a:ea typeface="ＭＳ Ｐゴシック" charset="0"/>
                <a:cs typeface="+mn-cs"/>
              </a:rPr>
              <a:t>3</a:t>
            </a:r>
            <a:r>
              <a:rPr lang="en-US" sz="2400" b="1" dirty="0">
                <a:solidFill>
                  <a:srgbClr val="3B3B3B"/>
                </a:solidFill>
                <a:ea typeface="ＭＳ Ｐゴシック" charset="0"/>
                <a:cs typeface="+mn-cs"/>
              </a:rPr>
              <a:t> varies with Temperature</a:t>
            </a:r>
          </a:p>
        </p:txBody>
      </p:sp>
    </p:spTree>
    <p:extLst>
      <p:ext uri="{BB962C8B-B14F-4D97-AF65-F5344CB8AC3E}">
        <p14:creationId xmlns:p14="http://schemas.microsoft.com/office/powerpoint/2010/main" val="423881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01250" y="0"/>
            <a:ext cx="7646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/>
              <a:t>Complication: Changes in ice volume also influence </a:t>
            </a:r>
            <a:r>
              <a:rPr lang="en-US" sz="2400" b="1" dirty="0" smtClean="0">
                <a:latin typeface="Euclid Symbol" charset="0"/>
              </a:rPr>
              <a:t>δ</a:t>
            </a:r>
            <a:r>
              <a:rPr lang="en-US" sz="2400" b="1" baseline="30000" dirty="0" smtClean="0"/>
              <a:t>18</a:t>
            </a:r>
            <a:r>
              <a:rPr lang="en-US" sz="2400" b="1" dirty="0" smtClean="0"/>
              <a:t>O</a:t>
            </a:r>
          </a:p>
          <a:p>
            <a:pPr eaLnBrk="1" hangingPunct="1">
              <a:defRPr/>
            </a:pPr>
            <a:r>
              <a:rPr lang="en-US" sz="2400" b="1" dirty="0" smtClean="0"/>
              <a:t>More ice = higher salinity = more </a:t>
            </a:r>
            <a:r>
              <a:rPr lang="en-US" sz="2400" b="1" dirty="0" smtClean="0">
                <a:latin typeface="Euclid Symbol" charset="0"/>
              </a:rPr>
              <a:t>δ</a:t>
            </a:r>
            <a:r>
              <a:rPr lang="en-US" sz="2400" b="1" baseline="30000" dirty="0" smtClean="0"/>
              <a:t>18</a:t>
            </a:r>
            <a:r>
              <a:rPr lang="en-US" sz="2400" b="1" dirty="0" smtClean="0"/>
              <a:t>O left in the ocean</a:t>
            </a:r>
          </a:p>
        </p:txBody>
      </p:sp>
      <p:pic>
        <p:nvPicPr>
          <p:cNvPr id="2" name="Picture 1" descr="O isotopes wor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7" y="1037362"/>
            <a:ext cx="8300501" cy="563739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33457" y="1264202"/>
            <a:ext cx="4852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Symbol" charset="0"/>
                <a:ea typeface="ＭＳ Ｐゴシック" charset="0"/>
                <a:cs typeface="+mn-cs"/>
              </a:rPr>
              <a:t>d</a:t>
            </a:r>
            <a:r>
              <a:rPr lang="en-US" sz="2800" b="1" baseline="30000" dirty="0">
                <a:solidFill>
                  <a:srgbClr val="FF0000"/>
                </a:solidFill>
                <a:ea typeface="ＭＳ Ｐゴシック" charset="0"/>
                <a:cs typeface="+mn-cs"/>
              </a:rPr>
              <a:t>18</a:t>
            </a: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+mn-cs"/>
              </a:rPr>
              <a:t>O increases with salinity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291" y="6275455"/>
            <a:ext cx="484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Simplified from data in </a:t>
            </a:r>
            <a:r>
              <a:rPr lang="en-US" sz="1400" dirty="0" err="1" smtClean="0"/>
              <a:t>Dansgaard</a:t>
            </a:r>
            <a:r>
              <a:rPr lang="en-US" sz="1400" dirty="0" smtClean="0"/>
              <a:t>, 1964 &amp; </a:t>
            </a:r>
            <a:r>
              <a:rPr lang="en-US" sz="1400" dirty="0" err="1" smtClean="0"/>
              <a:t>Rozanski</a:t>
            </a:r>
            <a:r>
              <a:rPr lang="en-US" sz="1400" dirty="0" smtClean="0"/>
              <a:t>, 1993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013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949</TotalTime>
  <Words>874</Words>
  <Application>Microsoft Macintosh PowerPoint</Application>
  <PresentationFormat>On-screen Show (4:3)</PresentationFormat>
  <Paragraphs>148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82</cp:revision>
  <dcterms:created xsi:type="dcterms:W3CDTF">2013-01-07T00:51:37Z</dcterms:created>
  <dcterms:modified xsi:type="dcterms:W3CDTF">2013-06-10T23:14:53Z</dcterms:modified>
</cp:coreProperties>
</file>